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Host Grotesk Medium" panose="02010600030101010101" charset="0"/>
      <p:regular r:id="rId10"/>
    </p:embeddedFont>
    <p:embeddedFont>
      <p:font typeface="Roboto" panose="02000000000000000000" pitchFamily="2" charset="0"/>
      <p:regular r:id="rId1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347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zh-CN" altLang="en-US"/>
          </a:p>
        </p:txBody>
      </p:sp>
      <p:sp>
        <p:nvSpPr>
          <p:cNvPr id="3" name="Shape 1"/>
          <p:cNvSpPr/>
          <p:nvPr/>
        </p:nvSpPr>
        <p:spPr>
          <a:xfrm>
            <a:off x="0" y="0"/>
            <a:ext cx="14630400" cy="8229600"/>
          </a:xfrm>
          <a:prstGeom prst="rect">
            <a:avLst/>
          </a:prstGeom>
          <a:solidFill>
            <a:srgbClr val="FAF9F5"/>
          </a:solidFill>
          <a:ln/>
        </p:spPr>
        <p:txBody>
          <a:bodyPr/>
          <a:lstStyle/>
          <a:p>
            <a:endParaRPr lang="zh-CN" alt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zh-CN" altLang="en-US"/>
          </a:p>
        </p:txBody>
      </p:sp>
      <p:sp>
        <p:nvSpPr>
          <p:cNvPr id="3" name="Shape 1"/>
          <p:cNvSpPr/>
          <p:nvPr/>
        </p:nvSpPr>
        <p:spPr>
          <a:xfrm>
            <a:off x="0" y="0"/>
            <a:ext cx="14630400" cy="8229600"/>
          </a:xfrm>
          <a:prstGeom prst="rect">
            <a:avLst/>
          </a:prstGeom>
          <a:solidFill>
            <a:srgbClr val="FAF9F5"/>
          </a:solidFill>
          <a:ln/>
        </p:spPr>
        <p:txBody>
          <a:bodyPr/>
          <a:lstStyle/>
          <a:p>
            <a:endParaRPr lang="zh-CN" alt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zh-CN" altLang="en-US"/>
          </a:p>
        </p:txBody>
      </p:sp>
      <p:sp>
        <p:nvSpPr>
          <p:cNvPr id="3" name="Shape 1"/>
          <p:cNvSpPr/>
          <p:nvPr/>
        </p:nvSpPr>
        <p:spPr>
          <a:xfrm>
            <a:off x="0" y="0"/>
            <a:ext cx="14630400" cy="8229600"/>
          </a:xfrm>
          <a:prstGeom prst="rect">
            <a:avLst/>
          </a:prstGeom>
          <a:solidFill>
            <a:srgbClr val="FAF9F5"/>
          </a:solidFill>
          <a:ln/>
        </p:spPr>
        <p:txBody>
          <a:bodyPr/>
          <a:lstStyle/>
          <a:p>
            <a:endParaRPr lang="zh-CN" alt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zh-CN" altLang="en-US"/>
          </a:p>
        </p:txBody>
      </p:sp>
      <p:sp>
        <p:nvSpPr>
          <p:cNvPr id="3" name="Shape 1"/>
          <p:cNvSpPr/>
          <p:nvPr/>
        </p:nvSpPr>
        <p:spPr>
          <a:xfrm>
            <a:off x="0" y="0"/>
            <a:ext cx="14630400" cy="8229600"/>
          </a:xfrm>
          <a:prstGeom prst="rect">
            <a:avLst/>
          </a:prstGeom>
          <a:solidFill>
            <a:srgbClr val="FAF9F5"/>
          </a:solidFill>
          <a:ln/>
        </p:spPr>
        <p:txBody>
          <a:bodyPr/>
          <a:lstStyle/>
          <a:p>
            <a:endParaRPr lang="zh-CN" alt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72569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Modular HR Digital Platform Centered on HR CORE</a:t>
            </a:r>
            <a:endParaRPr lang="en-US" sz="4450" dirty="0"/>
          </a:p>
        </p:txBody>
      </p:sp>
      <p:sp>
        <p:nvSpPr>
          <p:cNvPr id="4" name="Text 1"/>
          <p:cNvSpPr/>
          <p:nvPr/>
        </p:nvSpPr>
        <p:spPr>
          <a:xfrm>
            <a:off x="793790" y="4483418"/>
            <a:ext cx="7556421"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A next-generation, AI-powered human resources ecosystem that transforms workforce management from operational necessity to strategic advantage.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402449" y="311825"/>
            <a:ext cx="4356021" cy="354330"/>
          </a:xfrm>
          <a:prstGeom prst="rect">
            <a:avLst/>
          </a:prstGeom>
          <a:noFill/>
          <a:ln/>
        </p:spPr>
        <p:txBody>
          <a:bodyPr wrap="none" lIns="0" tIns="0" rIns="0" bIns="0" rtlCol="0" anchor="t"/>
          <a:lstStyle/>
          <a:p>
            <a:pPr marL="0" indent="0" algn="l">
              <a:lnSpc>
                <a:spcPts val="2750"/>
              </a:lnSpc>
              <a:buNone/>
            </a:pPr>
            <a:r>
              <a:rPr lang="en-US" sz="2200" dirty="0">
                <a:solidFill>
                  <a:srgbClr val="2E3C4E"/>
                </a:solidFill>
                <a:latin typeface="Host Grotesk Medium" pitchFamily="34" charset="0"/>
                <a:ea typeface="Host Grotesk Medium" pitchFamily="34" charset="-122"/>
                <a:cs typeface="Host Grotesk Medium" pitchFamily="34" charset="-120"/>
              </a:rPr>
              <a:t>Modular HR Platform Architecture</a:t>
            </a:r>
            <a:endParaRPr lang="en-US" sz="2200" dirty="0"/>
          </a:p>
        </p:txBody>
      </p:sp>
      <p:sp>
        <p:nvSpPr>
          <p:cNvPr id="3" name="Text 1"/>
          <p:cNvSpPr/>
          <p:nvPr/>
        </p:nvSpPr>
        <p:spPr>
          <a:xfrm>
            <a:off x="3402449" y="779502"/>
            <a:ext cx="7825502" cy="255270"/>
          </a:xfrm>
          <a:prstGeom prst="rect">
            <a:avLst/>
          </a:prstGeom>
          <a:noFill/>
          <a:ln/>
        </p:spPr>
        <p:txBody>
          <a:bodyPr wrap="square" lIns="0" tIns="0" rIns="0" bIns="0" rtlCol="0" anchor="t"/>
          <a:lstStyle/>
          <a:p>
            <a:pPr marL="0" indent="0" algn="l">
              <a:lnSpc>
                <a:spcPts val="1000"/>
              </a:lnSpc>
              <a:buNone/>
            </a:pPr>
            <a:r>
              <a:rPr lang="en-US" sz="850" dirty="0">
                <a:solidFill>
                  <a:srgbClr val="384653"/>
                </a:solidFill>
                <a:latin typeface="Roboto" pitchFamily="34" charset="0"/>
                <a:ea typeface="Roboto" pitchFamily="34" charset="-122"/>
                <a:cs typeface="Roboto" pitchFamily="34" charset="-120"/>
              </a:rPr>
              <a:t>This architecture highlights HR CORE as the central hub, enabling seamless integration and strategic enhancement across all HR functions through specialized modules, with clear data dependencies and outputs.</a:t>
            </a:r>
            <a:endParaRPr lang="en-US" sz="850" dirty="0"/>
          </a:p>
        </p:txBody>
      </p:sp>
      <p:pic>
        <p:nvPicPr>
          <p:cNvPr id="4" name="Image 0" descr="preencoded.png"/>
          <p:cNvPicPr>
            <a:picLocks noChangeAspect="1"/>
          </p:cNvPicPr>
          <p:nvPr/>
        </p:nvPicPr>
        <p:blipFill>
          <a:blip r:embed="rId3"/>
          <a:stretch>
            <a:fillRect/>
          </a:stretch>
        </p:blipFill>
        <p:spPr>
          <a:xfrm>
            <a:off x="3402449" y="1098471"/>
            <a:ext cx="7825502" cy="7825502"/>
          </a:xfrm>
          <a:prstGeom prst="rect">
            <a:avLst/>
          </a:prstGeom>
        </p:spPr>
      </p:pic>
      <p:sp>
        <p:nvSpPr>
          <p:cNvPr id="5" name="Text 2"/>
          <p:cNvSpPr/>
          <p:nvPr/>
        </p:nvSpPr>
        <p:spPr>
          <a:xfrm>
            <a:off x="3402449" y="9044345"/>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2E3C4E"/>
                </a:solidFill>
                <a:latin typeface="Host Grotesk Medium" pitchFamily="34" charset="0"/>
                <a:ea typeface="Host Grotesk Medium" pitchFamily="34" charset="-122"/>
                <a:cs typeface="Host Grotesk Medium" pitchFamily="34" charset="-120"/>
              </a:rPr>
              <a:t>HR CORE (Center)</a:t>
            </a:r>
            <a:endParaRPr lang="en-US" sz="1100" dirty="0"/>
          </a:p>
        </p:txBody>
      </p:sp>
      <p:sp>
        <p:nvSpPr>
          <p:cNvPr id="6" name="Text 3"/>
          <p:cNvSpPr/>
          <p:nvPr/>
        </p:nvSpPr>
        <p:spPr>
          <a:xfrm>
            <a:off x="3402449" y="9278183"/>
            <a:ext cx="3774400" cy="510363"/>
          </a:xfrm>
          <a:prstGeom prst="rect">
            <a:avLst/>
          </a:prstGeom>
          <a:noFill/>
          <a:ln/>
        </p:spPr>
        <p:txBody>
          <a:bodyPr wrap="square" lIns="0" tIns="0" rIns="0" bIns="0" rtlCol="0" anchor="t"/>
          <a:lstStyle/>
          <a:p>
            <a:pPr marL="342900"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Personnel Data</a:t>
            </a:r>
            <a:endParaRPr lang="en-US" sz="850" dirty="0"/>
          </a:p>
          <a:p>
            <a:pPr marL="342900"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Salary Data</a:t>
            </a:r>
            <a:endParaRPr lang="en-US" sz="850" dirty="0"/>
          </a:p>
          <a:p>
            <a:pPr marL="342900"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Basic Reporting</a:t>
            </a:r>
            <a:endParaRPr lang="en-US" sz="850" dirty="0"/>
          </a:p>
          <a:p>
            <a:pPr marL="342900"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Master Data</a:t>
            </a:r>
            <a:endParaRPr lang="en-US" sz="850" dirty="0"/>
          </a:p>
        </p:txBody>
      </p:sp>
      <p:sp>
        <p:nvSpPr>
          <p:cNvPr id="7" name="Text 4"/>
          <p:cNvSpPr/>
          <p:nvPr/>
        </p:nvSpPr>
        <p:spPr>
          <a:xfrm>
            <a:off x="7461171" y="9044345"/>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2E3C4E"/>
                </a:solidFill>
                <a:latin typeface="Host Grotesk Medium" pitchFamily="34" charset="0"/>
                <a:ea typeface="Host Grotesk Medium" pitchFamily="34" charset="-122"/>
                <a:cs typeface="Host Grotesk Medium" pitchFamily="34" charset="-120"/>
              </a:rPr>
              <a:t>Four Modules</a:t>
            </a:r>
            <a:endParaRPr lang="en-US" sz="1100" dirty="0"/>
          </a:p>
        </p:txBody>
      </p:sp>
      <p:sp>
        <p:nvSpPr>
          <p:cNvPr id="8" name="Text 5"/>
          <p:cNvSpPr/>
          <p:nvPr/>
        </p:nvSpPr>
        <p:spPr>
          <a:xfrm>
            <a:off x="7461171" y="9278183"/>
            <a:ext cx="3774400" cy="127635"/>
          </a:xfrm>
          <a:prstGeom prst="rect">
            <a:avLst/>
          </a:prstGeom>
          <a:noFill/>
          <a:ln/>
        </p:spPr>
        <p:txBody>
          <a:bodyPr wrap="none" lIns="0" tIns="0" rIns="0" bIns="0" rtlCol="0" anchor="t"/>
          <a:lstStyle/>
          <a:p>
            <a:pPr marL="342900" indent="-342900" algn="l">
              <a:lnSpc>
                <a:spcPts val="1000"/>
              </a:lnSpc>
              <a:buSzPct val="100000"/>
              <a:buFont typeface="+mj-lt"/>
              <a:buAutoNum type="arabicPeriod"/>
            </a:pPr>
            <a:r>
              <a:rPr lang="en-US" sz="850" b="1" dirty="0">
                <a:solidFill>
                  <a:srgbClr val="384653"/>
                </a:solidFill>
                <a:latin typeface="Roboto" pitchFamily="34" charset="0"/>
                <a:ea typeface="Roboto" pitchFamily="34" charset="-122"/>
                <a:cs typeface="Roboto" pitchFamily="34" charset="-120"/>
              </a:rPr>
              <a:t>SmartCompliance</a:t>
            </a:r>
            <a:r>
              <a:rPr lang="en-US" sz="850" dirty="0">
                <a:solidFill>
                  <a:srgbClr val="384653"/>
                </a:solidFill>
                <a:latin typeface="Roboto" pitchFamily="34" charset="0"/>
                <a:ea typeface="Roboto" pitchFamily="34" charset="-122"/>
                <a:cs typeface="Roboto" pitchFamily="34" charset="-120"/>
              </a:rPr>
              <a:t> (Top)</a:t>
            </a:r>
            <a:endParaRPr lang="en-US" sz="850" dirty="0"/>
          </a:p>
        </p:txBody>
      </p:sp>
      <p:sp>
        <p:nvSpPr>
          <p:cNvPr id="9" name="Text 6"/>
          <p:cNvSpPr/>
          <p:nvPr/>
        </p:nvSpPr>
        <p:spPr>
          <a:xfrm>
            <a:off x="7461171" y="9425583"/>
            <a:ext cx="3774400" cy="255182"/>
          </a:xfrm>
          <a:prstGeom prst="rect">
            <a:avLst/>
          </a:prstGeom>
          <a:noFill/>
          <a:ln/>
        </p:spPr>
        <p:txBody>
          <a:bodyPr wrap="square" lIns="0" tIns="0" rIns="0" bIns="0" rtlCol="0" anchor="t"/>
          <a:lstStyle/>
          <a:p>
            <a:pPr marL="685800" lvl="1"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Receives: All Data</a:t>
            </a:r>
            <a:endParaRPr lang="en-US" sz="850" dirty="0"/>
          </a:p>
          <a:p>
            <a:pPr marL="685800" lvl="1"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Outputs: Compliance Reports</a:t>
            </a:r>
            <a:endParaRPr lang="en-US" sz="850" dirty="0"/>
          </a:p>
        </p:txBody>
      </p:sp>
      <p:sp>
        <p:nvSpPr>
          <p:cNvPr id="10" name="Text 7"/>
          <p:cNvSpPr/>
          <p:nvPr/>
        </p:nvSpPr>
        <p:spPr>
          <a:xfrm>
            <a:off x="7461171" y="9700529"/>
            <a:ext cx="3774400" cy="127635"/>
          </a:xfrm>
          <a:prstGeom prst="rect">
            <a:avLst/>
          </a:prstGeom>
          <a:noFill/>
          <a:ln/>
        </p:spPr>
        <p:txBody>
          <a:bodyPr wrap="none" lIns="0" tIns="0" rIns="0" bIns="0" rtlCol="0" anchor="t"/>
          <a:lstStyle/>
          <a:p>
            <a:pPr marL="342900" indent="-342900" algn="l">
              <a:lnSpc>
                <a:spcPts val="1000"/>
              </a:lnSpc>
              <a:buSzPct val="100000"/>
              <a:buFont typeface="+mj-lt"/>
              <a:buAutoNum type="arabicPeriod" startAt="2"/>
            </a:pPr>
            <a:r>
              <a:rPr lang="en-US" sz="850" b="1" dirty="0">
                <a:solidFill>
                  <a:srgbClr val="384653"/>
                </a:solidFill>
                <a:latin typeface="Roboto" pitchFamily="34" charset="0"/>
                <a:ea typeface="Roboto" pitchFamily="34" charset="-122"/>
                <a:cs typeface="Roboto" pitchFamily="34" charset="-120"/>
              </a:rPr>
              <a:t>SmartProjects</a:t>
            </a:r>
            <a:r>
              <a:rPr lang="en-US" sz="850" dirty="0">
                <a:solidFill>
                  <a:srgbClr val="384653"/>
                </a:solidFill>
                <a:latin typeface="Roboto" pitchFamily="34" charset="0"/>
                <a:ea typeface="Roboto" pitchFamily="34" charset="-122"/>
                <a:cs typeface="Roboto" pitchFamily="34" charset="-120"/>
              </a:rPr>
              <a:t> (Top Right)</a:t>
            </a:r>
            <a:endParaRPr lang="en-US" sz="850" dirty="0"/>
          </a:p>
        </p:txBody>
      </p:sp>
      <p:sp>
        <p:nvSpPr>
          <p:cNvPr id="11" name="Text 8"/>
          <p:cNvSpPr/>
          <p:nvPr/>
        </p:nvSpPr>
        <p:spPr>
          <a:xfrm>
            <a:off x="7461171" y="9788458"/>
            <a:ext cx="3774400" cy="255182"/>
          </a:xfrm>
          <a:prstGeom prst="rect">
            <a:avLst/>
          </a:prstGeom>
          <a:noFill/>
          <a:ln/>
        </p:spPr>
        <p:txBody>
          <a:bodyPr wrap="square" lIns="0" tIns="0" rIns="0" bIns="0" rtlCol="0" anchor="t"/>
          <a:lstStyle/>
          <a:p>
            <a:pPr marL="685800" lvl="1"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Receives: Project Data</a:t>
            </a:r>
            <a:endParaRPr lang="en-US" sz="850" dirty="0"/>
          </a:p>
          <a:p>
            <a:pPr marL="685800" lvl="1"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Outputs: Project Contribution Data</a:t>
            </a:r>
            <a:endParaRPr lang="en-US" sz="850" dirty="0"/>
          </a:p>
        </p:txBody>
      </p:sp>
      <p:sp>
        <p:nvSpPr>
          <p:cNvPr id="12" name="Text 9"/>
          <p:cNvSpPr/>
          <p:nvPr/>
        </p:nvSpPr>
        <p:spPr>
          <a:xfrm>
            <a:off x="7461171" y="10063404"/>
            <a:ext cx="3774400" cy="127635"/>
          </a:xfrm>
          <a:prstGeom prst="rect">
            <a:avLst/>
          </a:prstGeom>
          <a:noFill/>
          <a:ln/>
        </p:spPr>
        <p:txBody>
          <a:bodyPr wrap="none" lIns="0" tIns="0" rIns="0" bIns="0" rtlCol="0" anchor="t"/>
          <a:lstStyle/>
          <a:p>
            <a:pPr marL="342900" indent="-342900" algn="l">
              <a:lnSpc>
                <a:spcPts val="1000"/>
              </a:lnSpc>
              <a:buSzPct val="100000"/>
              <a:buFont typeface="+mj-lt"/>
              <a:buAutoNum type="arabicPeriod" startAt="3"/>
            </a:pPr>
            <a:r>
              <a:rPr lang="en-US" sz="850" b="1" dirty="0">
                <a:solidFill>
                  <a:srgbClr val="384653"/>
                </a:solidFill>
                <a:latin typeface="Roboto" pitchFamily="34" charset="0"/>
                <a:ea typeface="Roboto" pitchFamily="34" charset="-122"/>
                <a:cs typeface="Roboto" pitchFamily="34" charset="-120"/>
              </a:rPr>
              <a:t>Smartisans</a:t>
            </a:r>
            <a:r>
              <a:rPr lang="en-US" sz="850" dirty="0">
                <a:solidFill>
                  <a:srgbClr val="384653"/>
                </a:solidFill>
                <a:latin typeface="Roboto" pitchFamily="34" charset="0"/>
                <a:ea typeface="Roboto" pitchFamily="34" charset="-122"/>
                <a:cs typeface="Roboto" pitchFamily="34" charset="-120"/>
              </a:rPr>
              <a:t> (Bottom Right)</a:t>
            </a:r>
            <a:endParaRPr lang="en-US" sz="850" dirty="0"/>
          </a:p>
        </p:txBody>
      </p:sp>
      <p:sp>
        <p:nvSpPr>
          <p:cNvPr id="13" name="Text 10"/>
          <p:cNvSpPr/>
          <p:nvPr/>
        </p:nvSpPr>
        <p:spPr>
          <a:xfrm>
            <a:off x="7461171" y="10210804"/>
            <a:ext cx="3774400" cy="255182"/>
          </a:xfrm>
          <a:prstGeom prst="rect">
            <a:avLst/>
          </a:prstGeom>
          <a:noFill/>
          <a:ln/>
        </p:spPr>
        <p:txBody>
          <a:bodyPr wrap="square" lIns="0" tIns="0" rIns="0" bIns="0" rtlCol="0" anchor="t"/>
          <a:lstStyle/>
          <a:p>
            <a:pPr marL="685800" lvl="1"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Receives: Competency Data</a:t>
            </a:r>
            <a:endParaRPr lang="en-US" sz="850" dirty="0"/>
          </a:p>
          <a:p>
            <a:pPr marL="685800" lvl="1"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Outputs: Development Plans</a:t>
            </a:r>
            <a:endParaRPr lang="en-US" sz="850" dirty="0"/>
          </a:p>
        </p:txBody>
      </p:sp>
      <p:sp>
        <p:nvSpPr>
          <p:cNvPr id="14" name="Text 11"/>
          <p:cNvSpPr/>
          <p:nvPr/>
        </p:nvSpPr>
        <p:spPr>
          <a:xfrm>
            <a:off x="7461171" y="10485750"/>
            <a:ext cx="3774400" cy="127635"/>
          </a:xfrm>
          <a:prstGeom prst="rect">
            <a:avLst/>
          </a:prstGeom>
          <a:noFill/>
          <a:ln/>
        </p:spPr>
        <p:txBody>
          <a:bodyPr wrap="none" lIns="0" tIns="0" rIns="0" bIns="0" rtlCol="0" anchor="t"/>
          <a:lstStyle/>
          <a:p>
            <a:pPr marL="342900" indent="-342900" algn="l">
              <a:lnSpc>
                <a:spcPts val="1000"/>
              </a:lnSpc>
              <a:buSzPct val="100000"/>
              <a:buFont typeface="+mj-lt"/>
              <a:buAutoNum type="arabicPeriod" startAt="4"/>
            </a:pPr>
            <a:r>
              <a:rPr lang="en-US" sz="850" b="1" dirty="0">
                <a:solidFill>
                  <a:srgbClr val="384653"/>
                </a:solidFill>
                <a:latin typeface="Roboto" pitchFamily="34" charset="0"/>
                <a:ea typeface="Roboto" pitchFamily="34" charset="-122"/>
                <a:cs typeface="Roboto" pitchFamily="34" charset="-120"/>
              </a:rPr>
              <a:t>SmartProfiling</a:t>
            </a:r>
            <a:r>
              <a:rPr lang="en-US" sz="850" dirty="0">
                <a:solidFill>
                  <a:srgbClr val="384653"/>
                </a:solidFill>
                <a:latin typeface="Roboto" pitchFamily="34" charset="0"/>
                <a:ea typeface="Roboto" pitchFamily="34" charset="-122"/>
                <a:cs typeface="Roboto" pitchFamily="34" charset="-120"/>
              </a:rPr>
              <a:t> (Left)</a:t>
            </a:r>
            <a:endParaRPr lang="en-US" sz="850" dirty="0"/>
          </a:p>
        </p:txBody>
      </p:sp>
      <p:sp>
        <p:nvSpPr>
          <p:cNvPr id="15" name="Text 12"/>
          <p:cNvSpPr/>
          <p:nvPr/>
        </p:nvSpPr>
        <p:spPr>
          <a:xfrm>
            <a:off x="7461171" y="10633149"/>
            <a:ext cx="3774400" cy="255182"/>
          </a:xfrm>
          <a:prstGeom prst="rect">
            <a:avLst/>
          </a:prstGeom>
          <a:noFill/>
          <a:ln/>
        </p:spPr>
        <p:txBody>
          <a:bodyPr wrap="square" lIns="0" tIns="0" rIns="0" bIns="0" rtlCol="0" anchor="t"/>
          <a:lstStyle/>
          <a:p>
            <a:pPr marL="685800" lvl="1"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Receives: Personnel Data</a:t>
            </a:r>
            <a:endParaRPr lang="en-US" sz="850" dirty="0"/>
          </a:p>
          <a:p>
            <a:pPr marL="685800" lvl="1" indent="-342900" algn="l">
              <a:lnSpc>
                <a:spcPts val="1000"/>
              </a:lnSpc>
              <a:buSzPct val="100000"/>
              <a:buChar char="◦"/>
            </a:pPr>
            <a:r>
              <a:rPr lang="en-US" sz="850" dirty="0">
                <a:solidFill>
                  <a:srgbClr val="384653"/>
                </a:solidFill>
                <a:latin typeface="Roboto" pitchFamily="34" charset="0"/>
                <a:ea typeface="Roboto" pitchFamily="34" charset="-122"/>
                <a:cs typeface="Roboto" pitchFamily="34" charset="-120"/>
              </a:rPr>
              <a:t>Outputs: Talent Matches</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1202888" y="500539"/>
            <a:ext cx="1077873" cy="295394"/>
          </a:xfrm>
          <a:prstGeom prst="roundRect">
            <a:avLst>
              <a:gd name="adj" fmla="val 20152"/>
            </a:avLst>
          </a:prstGeom>
          <a:solidFill>
            <a:srgbClr val="D9EDF2"/>
          </a:solidFill>
          <a:ln/>
        </p:spPr>
        <p:txBody>
          <a:bodyPr/>
          <a:lstStyle/>
          <a:p>
            <a:endParaRPr lang="zh-CN" altLang="en-US"/>
          </a:p>
        </p:txBody>
      </p:sp>
      <p:sp>
        <p:nvSpPr>
          <p:cNvPr id="3" name="Text 1"/>
          <p:cNvSpPr/>
          <p:nvPr/>
        </p:nvSpPr>
        <p:spPr>
          <a:xfrm>
            <a:off x="1309092" y="553641"/>
            <a:ext cx="865465" cy="189190"/>
          </a:xfrm>
          <a:prstGeom prst="rect">
            <a:avLst/>
          </a:prstGeom>
          <a:noFill/>
          <a:ln/>
        </p:spPr>
        <p:txBody>
          <a:bodyPr wrap="none" lIns="0" tIns="0" rIns="0" bIns="0" rtlCol="0" anchor="t"/>
          <a:lstStyle/>
          <a:p>
            <a:pPr marL="0" indent="0" algn="l">
              <a:lnSpc>
                <a:spcPts val="1450"/>
              </a:lnSpc>
              <a:buNone/>
            </a:pPr>
            <a:r>
              <a:rPr lang="en-US" sz="1100" dirty="0">
                <a:solidFill>
                  <a:srgbClr val="384653"/>
                </a:solidFill>
                <a:latin typeface="Roboto" pitchFamily="34" charset="0"/>
                <a:ea typeface="Roboto" pitchFamily="34" charset="-122"/>
                <a:cs typeface="Roboto" pitchFamily="34" charset="-120"/>
              </a:rPr>
              <a:t>FOUNDATION</a:t>
            </a:r>
            <a:endParaRPr lang="en-US" sz="1100" dirty="0"/>
          </a:p>
        </p:txBody>
      </p:sp>
      <p:sp>
        <p:nvSpPr>
          <p:cNvPr id="4" name="Text 2"/>
          <p:cNvSpPr/>
          <p:nvPr/>
        </p:nvSpPr>
        <p:spPr>
          <a:xfrm>
            <a:off x="1202888" y="851178"/>
            <a:ext cx="7312343" cy="553641"/>
          </a:xfrm>
          <a:prstGeom prst="rect">
            <a:avLst/>
          </a:prstGeom>
          <a:noFill/>
          <a:ln/>
        </p:spPr>
        <p:txBody>
          <a:bodyPr wrap="none" lIns="0" tIns="0" rIns="0" bIns="0" rtlCol="0" anchor="t"/>
          <a:lstStyle/>
          <a:p>
            <a:pPr marL="0" indent="0" algn="l">
              <a:lnSpc>
                <a:spcPts val="4350"/>
              </a:lnSpc>
              <a:buNone/>
            </a:pPr>
            <a:r>
              <a:rPr lang="en-US" sz="3450" dirty="0">
                <a:solidFill>
                  <a:srgbClr val="2E3C4E"/>
                </a:solidFill>
                <a:latin typeface="Host Grotesk Medium" pitchFamily="34" charset="0"/>
                <a:ea typeface="Host Grotesk Medium" pitchFamily="34" charset="-122"/>
                <a:cs typeface="Host Grotesk Medium" pitchFamily="34" charset="-120"/>
              </a:rPr>
              <a:t>The Heart of the Platform: HR CORE</a:t>
            </a:r>
            <a:endParaRPr lang="en-US" sz="3450" dirty="0"/>
          </a:p>
        </p:txBody>
      </p:sp>
      <p:pic>
        <p:nvPicPr>
          <p:cNvPr id="5" name="Image 0" descr="preencoded.png"/>
          <p:cNvPicPr>
            <a:picLocks noChangeAspect="1"/>
          </p:cNvPicPr>
          <p:nvPr/>
        </p:nvPicPr>
        <p:blipFill>
          <a:blip r:embed="rId3"/>
          <a:stretch>
            <a:fillRect/>
          </a:stretch>
        </p:blipFill>
        <p:spPr>
          <a:xfrm>
            <a:off x="1202888" y="1767959"/>
            <a:ext cx="7794546" cy="4416862"/>
          </a:xfrm>
          <a:prstGeom prst="rect">
            <a:avLst/>
          </a:prstGeom>
        </p:spPr>
      </p:pic>
      <p:sp>
        <p:nvSpPr>
          <p:cNvPr id="6" name="Text 3"/>
          <p:cNvSpPr/>
          <p:nvPr/>
        </p:nvSpPr>
        <p:spPr>
          <a:xfrm>
            <a:off x="9437251" y="3503176"/>
            <a:ext cx="3997643" cy="946309"/>
          </a:xfrm>
          <a:prstGeom prst="rect">
            <a:avLst/>
          </a:prstGeom>
          <a:noFill/>
          <a:ln/>
        </p:spPr>
        <p:txBody>
          <a:bodyPr wrap="square" lIns="0" tIns="0" rIns="0" bIns="0" rtlCol="0" anchor="t"/>
          <a:lstStyle/>
          <a:p>
            <a:pPr marL="0" indent="0" algn="l">
              <a:lnSpc>
                <a:spcPts val="1850"/>
              </a:lnSpc>
              <a:buNone/>
            </a:pPr>
            <a:r>
              <a:rPr lang="en-US" sz="1350" dirty="0">
                <a:solidFill>
                  <a:srgbClr val="384653"/>
                </a:solidFill>
                <a:latin typeface="Roboto" pitchFamily="34" charset="0"/>
                <a:ea typeface="Roboto" pitchFamily="34" charset="-122"/>
                <a:cs typeface="Roboto" pitchFamily="34" charset="-120"/>
              </a:rPr>
              <a:t>Personnel management, payroll and tax processing, and essential reporting form the foundational backbone of your entire HR ecosystem.</a:t>
            </a:r>
            <a:endParaRPr lang="en-US" sz="1350" dirty="0"/>
          </a:p>
        </p:txBody>
      </p:sp>
      <p:sp>
        <p:nvSpPr>
          <p:cNvPr id="7" name="Shape 4"/>
          <p:cNvSpPr/>
          <p:nvPr/>
        </p:nvSpPr>
        <p:spPr>
          <a:xfrm>
            <a:off x="1202888" y="6496050"/>
            <a:ext cx="3982522" cy="1233011"/>
          </a:xfrm>
          <a:prstGeom prst="roundRect">
            <a:avLst>
              <a:gd name="adj" fmla="val 8899"/>
            </a:avLst>
          </a:prstGeom>
          <a:solidFill>
            <a:srgbClr val="FAF9F5"/>
          </a:solidFill>
          <a:ln w="22860">
            <a:solidFill>
              <a:srgbClr val="BFD3D8"/>
            </a:solidFill>
            <a:prstDash val="solid"/>
          </a:ln>
        </p:spPr>
        <p:txBody>
          <a:bodyPr/>
          <a:lstStyle/>
          <a:p>
            <a:endParaRPr lang="zh-CN" altLang="en-US"/>
          </a:p>
        </p:txBody>
      </p:sp>
      <p:pic>
        <p:nvPicPr>
          <p:cNvPr id="8" name="Image 1" descr="preencoded.png"/>
          <p:cNvPicPr>
            <a:picLocks noChangeAspect="1"/>
          </p:cNvPicPr>
          <p:nvPr/>
        </p:nvPicPr>
        <p:blipFill>
          <a:blip r:embed="rId4"/>
          <a:stretch>
            <a:fillRect/>
          </a:stretch>
        </p:blipFill>
        <p:spPr>
          <a:xfrm>
            <a:off x="1180028" y="6496050"/>
            <a:ext cx="91440" cy="1233011"/>
          </a:xfrm>
          <a:prstGeom prst="rect">
            <a:avLst/>
          </a:prstGeom>
        </p:spPr>
      </p:pic>
      <p:sp>
        <p:nvSpPr>
          <p:cNvPr id="9" name="Text 5"/>
          <p:cNvSpPr/>
          <p:nvPr/>
        </p:nvSpPr>
        <p:spPr>
          <a:xfrm>
            <a:off x="1471493" y="6696075"/>
            <a:ext cx="2232184" cy="276820"/>
          </a:xfrm>
          <a:prstGeom prst="rect">
            <a:avLst/>
          </a:prstGeom>
          <a:noFill/>
          <a:ln/>
        </p:spPr>
        <p:txBody>
          <a:bodyPr wrap="none" lIns="0" tIns="0" rIns="0" bIns="0" rtlCol="0" anchor="t"/>
          <a:lstStyle/>
          <a:p>
            <a:pPr marL="0" indent="0" algn="l">
              <a:lnSpc>
                <a:spcPts val="2150"/>
              </a:lnSpc>
              <a:buNone/>
            </a:pPr>
            <a:r>
              <a:rPr lang="en-US" sz="1700" dirty="0">
                <a:solidFill>
                  <a:srgbClr val="384653"/>
                </a:solidFill>
                <a:latin typeface="Host Grotesk Medium" pitchFamily="34" charset="0"/>
                <a:ea typeface="Host Grotesk Medium" pitchFamily="34" charset="-122"/>
                <a:cs typeface="Host Grotesk Medium" pitchFamily="34" charset="-120"/>
              </a:rPr>
              <a:t>Single Source of Truth</a:t>
            </a:r>
            <a:endParaRPr lang="en-US" sz="1700" dirty="0"/>
          </a:p>
        </p:txBody>
      </p:sp>
      <p:sp>
        <p:nvSpPr>
          <p:cNvPr id="10" name="Text 6"/>
          <p:cNvSpPr/>
          <p:nvPr/>
        </p:nvSpPr>
        <p:spPr>
          <a:xfrm>
            <a:off x="1471493" y="7055882"/>
            <a:ext cx="3513892" cy="473154"/>
          </a:xfrm>
          <a:prstGeom prst="rect">
            <a:avLst/>
          </a:prstGeom>
          <a:noFill/>
          <a:ln/>
        </p:spPr>
        <p:txBody>
          <a:bodyPr wrap="square" lIns="0" tIns="0" rIns="0" bIns="0" rtlCol="0" anchor="t"/>
          <a:lstStyle/>
          <a:p>
            <a:pPr marL="0" indent="0" algn="l">
              <a:lnSpc>
                <a:spcPts val="1850"/>
              </a:lnSpc>
              <a:buNone/>
            </a:pPr>
            <a:r>
              <a:rPr lang="en-US" sz="1350" dirty="0">
                <a:solidFill>
                  <a:srgbClr val="384653"/>
                </a:solidFill>
                <a:latin typeface="Roboto" pitchFamily="34" charset="0"/>
                <a:ea typeface="Roboto" pitchFamily="34" charset="-122"/>
                <a:cs typeface="Roboto" pitchFamily="34" charset="-120"/>
              </a:rPr>
              <a:t>Ensures data accuracy and integrity across all HR functions</a:t>
            </a:r>
            <a:endParaRPr lang="en-US" sz="1350" dirty="0"/>
          </a:p>
        </p:txBody>
      </p:sp>
      <p:sp>
        <p:nvSpPr>
          <p:cNvPr id="11" name="Shape 7"/>
          <p:cNvSpPr/>
          <p:nvPr/>
        </p:nvSpPr>
        <p:spPr>
          <a:xfrm>
            <a:off x="5323761" y="6496050"/>
            <a:ext cx="3982641" cy="1233011"/>
          </a:xfrm>
          <a:prstGeom prst="roundRect">
            <a:avLst>
              <a:gd name="adj" fmla="val 8899"/>
            </a:avLst>
          </a:prstGeom>
          <a:solidFill>
            <a:srgbClr val="FAF9F5"/>
          </a:solidFill>
          <a:ln w="22860">
            <a:solidFill>
              <a:srgbClr val="BFD3D8"/>
            </a:solidFill>
            <a:prstDash val="solid"/>
          </a:ln>
        </p:spPr>
        <p:txBody>
          <a:bodyPr/>
          <a:lstStyle/>
          <a:p>
            <a:endParaRPr lang="zh-CN" altLang="en-US"/>
          </a:p>
        </p:txBody>
      </p:sp>
      <p:pic>
        <p:nvPicPr>
          <p:cNvPr id="12" name="Image 2" descr="preencoded.png"/>
          <p:cNvPicPr>
            <a:picLocks noChangeAspect="1"/>
          </p:cNvPicPr>
          <p:nvPr/>
        </p:nvPicPr>
        <p:blipFill>
          <a:blip r:embed="rId4"/>
          <a:stretch>
            <a:fillRect/>
          </a:stretch>
        </p:blipFill>
        <p:spPr>
          <a:xfrm>
            <a:off x="5300901" y="6496050"/>
            <a:ext cx="91440" cy="1233011"/>
          </a:xfrm>
          <a:prstGeom prst="rect">
            <a:avLst/>
          </a:prstGeom>
        </p:spPr>
      </p:pic>
      <p:sp>
        <p:nvSpPr>
          <p:cNvPr id="13" name="Text 8"/>
          <p:cNvSpPr/>
          <p:nvPr/>
        </p:nvSpPr>
        <p:spPr>
          <a:xfrm>
            <a:off x="5592366" y="6696075"/>
            <a:ext cx="2306598" cy="276820"/>
          </a:xfrm>
          <a:prstGeom prst="rect">
            <a:avLst/>
          </a:prstGeom>
          <a:noFill/>
          <a:ln/>
        </p:spPr>
        <p:txBody>
          <a:bodyPr wrap="none" lIns="0" tIns="0" rIns="0" bIns="0" rtlCol="0" anchor="t"/>
          <a:lstStyle/>
          <a:p>
            <a:pPr marL="0" indent="0" algn="l">
              <a:lnSpc>
                <a:spcPts val="2150"/>
              </a:lnSpc>
              <a:buNone/>
            </a:pPr>
            <a:r>
              <a:rPr lang="en-US" sz="1700" dirty="0">
                <a:solidFill>
                  <a:srgbClr val="384653"/>
                </a:solidFill>
                <a:latin typeface="Host Grotesk Medium" pitchFamily="34" charset="0"/>
                <a:ea typeface="Host Grotesk Medium" pitchFamily="34" charset="-122"/>
                <a:cs typeface="Host Grotesk Medium" pitchFamily="34" charset="-120"/>
              </a:rPr>
              <a:t>Operational Excellence</a:t>
            </a:r>
            <a:endParaRPr lang="en-US" sz="1700" dirty="0"/>
          </a:p>
        </p:txBody>
      </p:sp>
      <p:sp>
        <p:nvSpPr>
          <p:cNvPr id="14" name="Text 9"/>
          <p:cNvSpPr/>
          <p:nvPr/>
        </p:nvSpPr>
        <p:spPr>
          <a:xfrm>
            <a:off x="5592366" y="7055882"/>
            <a:ext cx="3514011" cy="473154"/>
          </a:xfrm>
          <a:prstGeom prst="rect">
            <a:avLst/>
          </a:prstGeom>
          <a:noFill/>
          <a:ln/>
        </p:spPr>
        <p:txBody>
          <a:bodyPr wrap="square" lIns="0" tIns="0" rIns="0" bIns="0" rtlCol="0" anchor="t"/>
          <a:lstStyle/>
          <a:p>
            <a:pPr marL="0" indent="0" algn="l">
              <a:lnSpc>
                <a:spcPts val="1850"/>
              </a:lnSpc>
              <a:buNone/>
            </a:pPr>
            <a:r>
              <a:rPr lang="en-US" sz="1350" dirty="0">
                <a:solidFill>
                  <a:srgbClr val="384653"/>
                </a:solidFill>
                <a:latin typeface="Roboto" pitchFamily="34" charset="0"/>
                <a:ea typeface="Roboto" pitchFamily="34" charset="-122"/>
                <a:cs typeface="Roboto" pitchFamily="34" charset="-120"/>
              </a:rPr>
              <a:t>Streamlines compliance and drives efficiency at scale</a:t>
            </a:r>
            <a:endParaRPr lang="en-US" sz="1350" dirty="0"/>
          </a:p>
        </p:txBody>
      </p:sp>
      <p:sp>
        <p:nvSpPr>
          <p:cNvPr id="15" name="Shape 10"/>
          <p:cNvSpPr/>
          <p:nvPr/>
        </p:nvSpPr>
        <p:spPr>
          <a:xfrm>
            <a:off x="9444752" y="6496050"/>
            <a:ext cx="3982641" cy="1233011"/>
          </a:xfrm>
          <a:prstGeom prst="roundRect">
            <a:avLst>
              <a:gd name="adj" fmla="val 8899"/>
            </a:avLst>
          </a:prstGeom>
          <a:solidFill>
            <a:srgbClr val="FAF9F5"/>
          </a:solidFill>
          <a:ln w="22860">
            <a:solidFill>
              <a:srgbClr val="BFD3D8"/>
            </a:solidFill>
            <a:prstDash val="solid"/>
          </a:ln>
        </p:spPr>
        <p:txBody>
          <a:bodyPr/>
          <a:lstStyle/>
          <a:p>
            <a:endParaRPr lang="zh-CN" altLang="en-US"/>
          </a:p>
        </p:txBody>
      </p:sp>
      <p:pic>
        <p:nvPicPr>
          <p:cNvPr id="16" name="Image 3" descr="preencoded.png"/>
          <p:cNvPicPr>
            <a:picLocks noChangeAspect="1"/>
          </p:cNvPicPr>
          <p:nvPr/>
        </p:nvPicPr>
        <p:blipFill>
          <a:blip r:embed="rId4"/>
          <a:stretch>
            <a:fillRect/>
          </a:stretch>
        </p:blipFill>
        <p:spPr>
          <a:xfrm>
            <a:off x="9421892" y="6496050"/>
            <a:ext cx="91440" cy="1233011"/>
          </a:xfrm>
          <a:prstGeom prst="rect">
            <a:avLst/>
          </a:prstGeom>
        </p:spPr>
      </p:pic>
      <p:sp>
        <p:nvSpPr>
          <p:cNvPr id="17" name="Text 11"/>
          <p:cNvSpPr/>
          <p:nvPr/>
        </p:nvSpPr>
        <p:spPr>
          <a:xfrm>
            <a:off x="9713357" y="6696075"/>
            <a:ext cx="2214563" cy="276820"/>
          </a:xfrm>
          <a:prstGeom prst="rect">
            <a:avLst/>
          </a:prstGeom>
          <a:noFill/>
          <a:ln/>
        </p:spPr>
        <p:txBody>
          <a:bodyPr wrap="none" lIns="0" tIns="0" rIns="0" bIns="0" rtlCol="0" anchor="t"/>
          <a:lstStyle/>
          <a:p>
            <a:pPr marL="0" indent="0" algn="l">
              <a:lnSpc>
                <a:spcPts val="2150"/>
              </a:lnSpc>
              <a:buNone/>
            </a:pPr>
            <a:r>
              <a:rPr lang="en-US" sz="1700" dirty="0">
                <a:solidFill>
                  <a:srgbClr val="384653"/>
                </a:solidFill>
                <a:latin typeface="Host Grotesk Medium" pitchFamily="34" charset="0"/>
                <a:ea typeface="Host Grotesk Medium" pitchFamily="34" charset="-122"/>
                <a:cs typeface="Host Grotesk Medium" pitchFamily="34" charset="-120"/>
              </a:rPr>
              <a:t>Seamless Integration</a:t>
            </a:r>
            <a:endParaRPr lang="en-US" sz="1700" dirty="0"/>
          </a:p>
        </p:txBody>
      </p:sp>
      <p:sp>
        <p:nvSpPr>
          <p:cNvPr id="18" name="Text 12"/>
          <p:cNvSpPr/>
          <p:nvPr/>
        </p:nvSpPr>
        <p:spPr>
          <a:xfrm>
            <a:off x="9713357" y="7055882"/>
            <a:ext cx="3514011" cy="473154"/>
          </a:xfrm>
          <a:prstGeom prst="rect">
            <a:avLst/>
          </a:prstGeom>
          <a:noFill/>
          <a:ln/>
        </p:spPr>
        <p:txBody>
          <a:bodyPr wrap="square" lIns="0" tIns="0" rIns="0" bIns="0" rtlCol="0" anchor="t"/>
          <a:lstStyle/>
          <a:p>
            <a:pPr marL="0" indent="0" algn="l">
              <a:lnSpc>
                <a:spcPts val="1850"/>
              </a:lnSpc>
              <a:buNone/>
            </a:pPr>
            <a:r>
              <a:rPr lang="en-US" sz="1350" dirty="0">
                <a:solidFill>
                  <a:srgbClr val="384653"/>
                </a:solidFill>
                <a:latin typeface="Roboto" pitchFamily="34" charset="0"/>
                <a:ea typeface="Roboto" pitchFamily="34" charset="-122"/>
                <a:cs typeface="Roboto" pitchFamily="34" charset="-120"/>
              </a:rPr>
              <a:t>Enables advanced modular components to unlock workforce optimization</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24695"/>
          </a:xfrm>
          <a:prstGeom prst="rect">
            <a:avLst/>
          </a:prstGeom>
        </p:spPr>
      </p:pic>
      <p:sp>
        <p:nvSpPr>
          <p:cNvPr id="3" name="Shape 0"/>
          <p:cNvSpPr/>
          <p:nvPr/>
        </p:nvSpPr>
        <p:spPr>
          <a:xfrm>
            <a:off x="1204079" y="3025378"/>
            <a:ext cx="2123123" cy="295394"/>
          </a:xfrm>
          <a:prstGeom prst="roundRect">
            <a:avLst>
              <a:gd name="adj" fmla="val 20148"/>
            </a:avLst>
          </a:prstGeom>
          <a:solidFill>
            <a:srgbClr val="D9EDF2"/>
          </a:solidFill>
          <a:ln/>
        </p:spPr>
        <p:txBody>
          <a:bodyPr/>
          <a:lstStyle/>
          <a:p>
            <a:endParaRPr lang="zh-CN" altLang="en-US"/>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0283" y="3102173"/>
            <a:ext cx="141684" cy="141684"/>
          </a:xfrm>
          <a:prstGeom prst="rect">
            <a:avLst/>
          </a:prstGeom>
        </p:spPr>
      </p:pic>
      <p:sp>
        <p:nvSpPr>
          <p:cNvPr id="5" name="Text 1"/>
          <p:cNvSpPr/>
          <p:nvPr/>
        </p:nvSpPr>
        <p:spPr>
          <a:xfrm>
            <a:off x="1522809" y="3078480"/>
            <a:ext cx="1698188" cy="189190"/>
          </a:xfrm>
          <a:prstGeom prst="rect">
            <a:avLst/>
          </a:prstGeom>
          <a:noFill/>
          <a:ln/>
        </p:spPr>
        <p:txBody>
          <a:bodyPr wrap="none" lIns="0" tIns="0" rIns="0" bIns="0" rtlCol="0" anchor="t"/>
          <a:lstStyle/>
          <a:p>
            <a:pPr marL="0" indent="0" algn="l">
              <a:lnSpc>
                <a:spcPts val="1450"/>
              </a:lnSpc>
              <a:buNone/>
            </a:pPr>
            <a:r>
              <a:rPr lang="en-US" sz="1100" dirty="0">
                <a:solidFill>
                  <a:srgbClr val="384653"/>
                </a:solidFill>
                <a:latin typeface="Roboto" pitchFamily="34" charset="0"/>
                <a:ea typeface="Roboto" pitchFamily="34" charset="-122"/>
                <a:cs typeface="Roboto" pitchFamily="34" charset="-120"/>
              </a:rPr>
              <a:t>RESOURCE OPTIMIZATION</a:t>
            </a:r>
            <a:endParaRPr lang="en-US" sz="1100" dirty="0"/>
          </a:p>
        </p:txBody>
      </p:sp>
      <p:sp>
        <p:nvSpPr>
          <p:cNvPr id="6" name="Text 2"/>
          <p:cNvSpPr/>
          <p:nvPr/>
        </p:nvSpPr>
        <p:spPr>
          <a:xfrm>
            <a:off x="1204079" y="3376017"/>
            <a:ext cx="12222123" cy="1106805"/>
          </a:xfrm>
          <a:prstGeom prst="rect">
            <a:avLst/>
          </a:prstGeom>
          <a:noFill/>
          <a:ln/>
        </p:spPr>
        <p:txBody>
          <a:bodyPr wrap="square" lIns="0" tIns="0" rIns="0" bIns="0" rtlCol="0" anchor="t"/>
          <a:lstStyle/>
          <a:p>
            <a:pPr marL="0" indent="0" algn="l">
              <a:lnSpc>
                <a:spcPts val="4350"/>
              </a:lnSpc>
              <a:buNone/>
            </a:pPr>
            <a:r>
              <a:rPr lang="en-US" sz="3450" dirty="0">
                <a:solidFill>
                  <a:srgbClr val="2E3C4E"/>
                </a:solidFill>
                <a:latin typeface="Host Grotesk Medium" pitchFamily="34" charset="0"/>
                <a:ea typeface="Host Grotesk Medium" pitchFamily="34" charset="-122"/>
                <a:cs typeface="Host Grotesk Medium" pitchFamily="34" charset="-120"/>
              </a:rPr>
              <a:t>SmartProjects: Intelligent Human Resource Allocation &amp; Contribution Evaluation</a:t>
            </a:r>
            <a:endParaRPr lang="en-US" sz="3450" dirty="0"/>
          </a:p>
        </p:txBody>
      </p:sp>
      <p:sp>
        <p:nvSpPr>
          <p:cNvPr id="7" name="Text 3"/>
          <p:cNvSpPr/>
          <p:nvPr/>
        </p:nvSpPr>
        <p:spPr>
          <a:xfrm>
            <a:off x="1204079" y="4828461"/>
            <a:ext cx="4226481" cy="332184"/>
          </a:xfrm>
          <a:prstGeom prst="rect">
            <a:avLst/>
          </a:prstGeom>
          <a:noFill/>
          <a:ln/>
        </p:spPr>
        <p:txBody>
          <a:bodyPr wrap="none" lIns="0" tIns="0" rIns="0" bIns="0" rtlCol="0" anchor="t"/>
          <a:lstStyle/>
          <a:p>
            <a:pPr marL="0" indent="0" algn="l">
              <a:lnSpc>
                <a:spcPts val="2600"/>
              </a:lnSpc>
              <a:buNone/>
            </a:pPr>
            <a:r>
              <a:rPr lang="en-US" sz="2050" dirty="0">
                <a:solidFill>
                  <a:srgbClr val="2E3C4E"/>
                </a:solidFill>
                <a:latin typeface="Host Grotesk Medium" pitchFamily="34" charset="0"/>
                <a:ea typeface="Host Grotesk Medium" pitchFamily="34" charset="-122"/>
                <a:cs typeface="Host Grotesk Medium" pitchFamily="34" charset="-120"/>
              </a:rPr>
              <a:t>Fine-Grained Resource Intelligence</a:t>
            </a:r>
            <a:endParaRPr lang="en-US" sz="2050" dirty="0"/>
          </a:p>
        </p:txBody>
      </p:sp>
      <p:sp>
        <p:nvSpPr>
          <p:cNvPr id="8" name="Text 4"/>
          <p:cNvSpPr/>
          <p:nvPr/>
        </p:nvSpPr>
        <p:spPr>
          <a:xfrm>
            <a:off x="1204079" y="5298877"/>
            <a:ext cx="5894903" cy="709732"/>
          </a:xfrm>
          <a:prstGeom prst="rect">
            <a:avLst/>
          </a:prstGeom>
          <a:noFill/>
          <a:ln/>
        </p:spPr>
        <p:txBody>
          <a:bodyPr wrap="square" lIns="0" tIns="0" rIns="0" bIns="0" rtlCol="0" anchor="t"/>
          <a:lstStyle/>
          <a:p>
            <a:pPr marL="0" indent="0" algn="l">
              <a:lnSpc>
                <a:spcPts val="1850"/>
              </a:lnSpc>
              <a:buNone/>
            </a:pPr>
            <a:r>
              <a:rPr lang="en-US" sz="1350" dirty="0">
                <a:solidFill>
                  <a:srgbClr val="384653"/>
                </a:solidFill>
                <a:latin typeface="Roboto" pitchFamily="34" charset="0"/>
                <a:ea typeface="Roboto" pitchFamily="34" charset="-122"/>
                <a:cs typeface="Roboto" pitchFamily="34" charset="-120"/>
              </a:rPr>
              <a:t>SmartProjects uses detailed project contribution data to optimize how talent is deployed across your organization. AI-driven assessment evaluates individual and team impact on project outcomes in real-time.</a:t>
            </a:r>
            <a:endParaRPr lang="en-US" sz="1350" dirty="0"/>
          </a:p>
        </p:txBody>
      </p:sp>
      <p:sp>
        <p:nvSpPr>
          <p:cNvPr id="9" name="Shape 5"/>
          <p:cNvSpPr/>
          <p:nvPr/>
        </p:nvSpPr>
        <p:spPr>
          <a:xfrm>
            <a:off x="7538799" y="4845844"/>
            <a:ext cx="2878336" cy="1257538"/>
          </a:xfrm>
          <a:prstGeom prst="roundRect">
            <a:avLst>
              <a:gd name="adj" fmla="val 5916"/>
            </a:avLst>
          </a:prstGeom>
          <a:solidFill>
            <a:srgbClr val="D9EDF2"/>
          </a:solidFill>
          <a:ln w="7620">
            <a:solidFill>
              <a:srgbClr val="BFD3D8"/>
            </a:solidFill>
            <a:prstDash val="solid"/>
          </a:ln>
        </p:spPr>
        <p:txBody>
          <a:bodyPr/>
          <a:lstStyle/>
          <a:p>
            <a:endParaRPr lang="zh-CN" altLang="en-US"/>
          </a:p>
        </p:txBody>
      </p:sp>
      <p:sp>
        <p:nvSpPr>
          <p:cNvPr id="10" name="Text 6"/>
          <p:cNvSpPr/>
          <p:nvPr/>
        </p:nvSpPr>
        <p:spPr>
          <a:xfrm>
            <a:off x="7723465" y="5030510"/>
            <a:ext cx="2214086" cy="276820"/>
          </a:xfrm>
          <a:prstGeom prst="rect">
            <a:avLst/>
          </a:prstGeom>
          <a:noFill/>
          <a:ln/>
        </p:spPr>
        <p:txBody>
          <a:bodyPr wrap="none" lIns="0" tIns="0" rIns="0" bIns="0" rtlCol="0" anchor="t"/>
          <a:lstStyle/>
          <a:p>
            <a:pPr marL="0" indent="0" algn="l">
              <a:lnSpc>
                <a:spcPts val="2150"/>
              </a:lnSpc>
              <a:buNone/>
            </a:pPr>
            <a:r>
              <a:rPr lang="en-US" sz="1700" dirty="0">
                <a:solidFill>
                  <a:srgbClr val="384653"/>
                </a:solidFill>
                <a:latin typeface="Host Grotesk Medium" pitchFamily="34" charset="0"/>
                <a:ea typeface="Host Grotesk Medium" pitchFamily="34" charset="-122"/>
                <a:cs typeface="Host Grotesk Medium" pitchFamily="34" charset="-120"/>
              </a:rPr>
              <a:t>Dynamic Planning</a:t>
            </a:r>
            <a:endParaRPr lang="en-US" sz="1700" dirty="0"/>
          </a:p>
        </p:txBody>
      </p:sp>
      <p:sp>
        <p:nvSpPr>
          <p:cNvPr id="11" name="Text 7"/>
          <p:cNvSpPr/>
          <p:nvPr/>
        </p:nvSpPr>
        <p:spPr>
          <a:xfrm>
            <a:off x="7723465" y="5445562"/>
            <a:ext cx="2509004" cy="473154"/>
          </a:xfrm>
          <a:prstGeom prst="rect">
            <a:avLst/>
          </a:prstGeom>
          <a:noFill/>
          <a:ln/>
        </p:spPr>
        <p:txBody>
          <a:bodyPr wrap="square" lIns="0" tIns="0" rIns="0" bIns="0" rtlCol="0" anchor="t"/>
          <a:lstStyle/>
          <a:p>
            <a:pPr marL="0" indent="0" algn="l">
              <a:lnSpc>
                <a:spcPts val="1850"/>
              </a:lnSpc>
              <a:buNone/>
            </a:pPr>
            <a:r>
              <a:rPr lang="en-US" sz="1350" dirty="0">
                <a:solidFill>
                  <a:srgbClr val="384653"/>
                </a:solidFill>
                <a:latin typeface="Roboto" pitchFamily="34" charset="0"/>
                <a:ea typeface="Roboto" pitchFamily="34" charset="-122"/>
                <a:cs typeface="Roboto" pitchFamily="34" charset="-120"/>
              </a:rPr>
              <a:t>Align workforce deployment with shifting business priorities</a:t>
            </a:r>
            <a:endParaRPr lang="en-US" sz="1350" dirty="0"/>
          </a:p>
        </p:txBody>
      </p:sp>
      <p:sp>
        <p:nvSpPr>
          <p:cNvPr id="12" name="Shape 8"/>
          <p:cNvSpPr/>
          <p:nvPr/>
        </p:nvSpPr>
        <p:spPr>
          <a:xfrm>
            <a:off x="10555367" y="4845844"/>
            <a:ext cx="2878336" cy="1257538"/>
          </a:xfrm>
          <a:prstGeom prst="roundRect">
            <a:avLst>
              <a:gd name="adj" fmla="val 5916"/>
            </a:avLst>
          </a:prstGeom>
          <a:solidFill>
            <a:srgbClr val="D9EDF2"/>
          </a:solidFill>
          <a:ln w="7620">
            <a:solidFill>
              <a:srgbClr val="BFD3D8"/>
            </a:solidFill>
            <a:prstDash val="solid"/>
          </a:ln>
        </p:spPr>
        <p:txBody>
          <a:bodyPr/>
          <a:lstStyle/>
          <a:p>
            <a:endParaRPr lang="zh-CN" altLang="en-US"/>
          </a:p>
        </p:txBody>
      </p:sp>
      <p:sp>
        <p:nvSpPr>
          <p:cNvPr id="13" name="Text 9"/>
          <p:cNvSpPr/>
          <p:nvPr/>
        </p:nvSpPr>
        <p:spPr>
          <a:xfrm>
            <a:off x="10740033" y="5030510"/>
            <a:ext cx="2214086" cy="276820"/>
          </a:xfrm>
          <a:prstGeom prst="rect">
            <a:avLst/>
          </a:prstGeom>
          <a:noFill/>
          <a:ln/>
        </p:spPr>
        <p:txBody>
          <a:bodyPr wrap="none" lIns="0" tIns="0" rIns="0" bIns="0" rtlCol="0" anchor="t"/>
          <a:lstStyle/>
          <a:p>
            <a:pPr marL="0" indent="0" algn="l">
              <a:lnSpc>
                <a:spcPts val="2150"/>
              </a:lnSpc>
              <a:buNone/>
            </a:pPr>
            <a:r>
              <a:rPr lang="en-US" sz="1700" dirty="0">
                <a:solidFill>
                  <a:srgbClr val="384653"/>
                </a:solidFill>
                <a:latin typeface="Host Grotesk Medium" pitchFamily="34" charset="0"/>
                <a:ea typeface="Host Grotesk Medium" pitchFamily="34" charset="-122"/>
                <a:cs typeface="Host Grotesk Medium" pitchFamily="34" charset="-120"/>
              </a:rPr>
              <a:t>Impact Tracking</a:t>
            </a:r>
            <a:endParaRPr lang="en-US" sz="1700" dirty="0"/>
          </a:p>
        </p:txBody>
      </p:sp>
      <p:sp>
        <p:nvSpPr>
          <p:cNvPr id="14" name="Text 10"/>
          <p:cNvSpPr/>
          <p:nvPr/>
        </p:nvSpPr>
        <p:spPr>
          <a:xfrm>
            <a:off x="10740033" y="5445562"/>
            <a:ext cx="2509004" cy="473154"/>
          </a:xfrm>
          <a:prstGeom prst="rect">
            <a:avLst/>
          </a:prstGeom>
          <a:noFill/>
          <a:ln/>
        </p:spPr>
        <p:txBody>
          <a:bodyPr wrap="square" lIns="0" tIns="0" rIns="0" bIns="0" rtlCol="0" anchor="t"/>
          <a:lstStyle/>
          <a:p>
            <a:pPr marL="0" indent="0" algn="l">
              <a:lnSpc>
                <a:spcPts val="1850"/>
              </a:lnSpc>
              <a:buNone/>
            </a:pPr>
            <a:r>
              <a:rPr lang="en-US" sz="1350" dirty="0">
                <a:solidFill>
                  <a:srgbClr val="384653"/>
                </a:solidFill>
                <a:latin typeface="Roboto" pitchFamily="34" charset="0"/>
                <a:ea typeface="Roboto" pitchFamily="34" charset="-122"/>
                <a:cs typeface="Roboto" pitchFamily="34" charset="-120"/>
              </a:rPr>
              <a:t>Measure contribution at the most granular level</a:t>
            </a:r>
            <a:endParaRPr lang="en-US" sz="1350" dirty="0"/>
          </a:p>
        </p:txBody>
      </p:sp>
      <p:sp>
        <p:nvSpPr>
          <p:cNvPr id="15" name="Shape 11"/>
          <p:cNvSpPr/>
          <p:nvPr/>
        </p:nvSpPr>
        <p:spPr>
          <a:xfrm>
            <a:off x="7538799" y="6241613"/>
            <a:ext cx="5894903" cy="1020961"/>
          </a:xfrm>
          <a:prstGeom prst="roundRect">
            <a:avLst>
              <a:gd name="adj" fmla="val 7287"/>
            </a:avLst>
          </a:prstGeom>
          <a:solidFill>
            <a:srgbClr val="D9EDF2"/>
          </a:solidFill>
          <a:ln w="7620">
            <a:solidFill>
              <a:srgbClr val="BFD3D8"/>
            </a:solidFill>
            <a:prstDash val="solid"/>
          </a:ln>
        </p:spPr>
        <p:txBody>
          <a:bodyPr/>
          <a:lstStyle/>
          <a:p>
            <a:endParaRPr lang="zh-CN" altLang="en-US"/>
          </a:p>
        </p:txBody>
      </p:sp>
      <p:sp>
        <p:nvSpPr>
          <p:cNvPr id="16" name="Text 12"/>
          <p:cNvSpPr/>
          <p:nvPr/>
        </p:nvSpPr>
        <p:spPr>
          <a:xfrm>
            <a:off x="7723465" y="6426279"/>
            <a:ext cx="2214086" cy="276820"/>
          </a:xfrm>
          <a:prstGeom prst="rect">
            <a:avLst/>
          </a:prstGeom>
          <a:noFill/>
          <a:ln/>
        </p:spPr>
        <p:txBody>
          <a:bodyPr wrap="none" lIns="0" tIns="0" rIns="0" bIns="0" rtlCol="0" anchor="t"/>
          <a:lstStyle/>
          <a:p>
            <a:pPr marL="0" indent="0" algn="l">
              <a:lnSpc>
                <a:spcPts val="2150"/>
              </a:lnSpc>
              <a:buNone/>
            </a:pPr>
            <a:r>
              <a:rPr lang="en-US" sz="1700" dirty="0">
                <a:solidFill>
                  <a:srgbClr val="384653"/>
                </a:solidFill>
                <a:latin typeface="Host Grotesk Medium" pitchFamily="34" charset="0"/>
                <a:ea typeface="Host Grotesk Medium" pitchFamily="34" charset="-122"/>
                <a:cs typeface="Host Grotesk Medium" pitchFamily="34" charset="-120"/>
              </a:rPr>
              <a:t>Optimal Allocation</a:t>
            </a:r>
            <a:endParaRPr lang="en-US" sz="1700" dirty="0"/>
          </a:p>
        </p:txBody>
      </p:sp>
      <p:sp>
        <p:nvSpPr>
          <p:cNvPr id="17" name="Text 13"/>
          <p:cNvSpPr/>
          <p:nvPr/>
        </p:nvSpPr>
        <p:spPr>
          <a:xfrm>
            <a:off x="7723465" y="6841331"/>
            <a:ext cx="5525572" cy="236577"/>
          </a:xfrm>
          <a:prstGeom prst="rect">
            <a:avLst/>
          </a:prstGeom>
          <a:noFill/>
          <a:ln/>
        </p:spPr>
        <p:txBody>
          <a:bodyPr wrap="none" lIns="0" tIns="0" rIns="0" bIns="0" rtlCol="0" anchor="t"/>
          <a:lstStyle/>
          <a:p>
            <a:pPr marL="0" indent="0" algn="l">
              <a:lnSpc>
                <a:spcPts val="1850"/>
              </a:lnSpc>
              <a:buNone/>
            </a:pPr>
            <a:r>
              <a:rPr lang="en-US" sz="1350" dirty="0">
                <a:solidFill>
                  <a:srgbClr val="384653"/>
                </a:solidFill>
                <a:latin typeface="Roboto" pitchFamily="34" charset="0"/>
                <a:ea typeface="Roboto" pitchFamily="34" charset="-122"/>
                <a:cs typeface="Roboto" pitchFamily="34" charset="-120"/>
              </a:rPr>
              <a:t>Put the right people on the right projects at the right time</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1446014" y="921544"/>
            <a:ext cx="1258372" cy="280511"/>
          </a:xfrm>
          <a:prstGeom prst="roundRect">
            <a:avLst>
              <a:gd name="adj" fmla="val 20377"/>
            </a:avLst>
          </a:prstGeom>
          <a:solidFill>
            <a:srgbClr val="D9EDF2"/>
          </a:solidFill>
          <a:ln/>
        </p:spPr>
        <p:txBody>
          <a:bodyPr/>
          <a:lstStyle/>
          <a:p>
            <a:endParaRPr lang="zh-CN" altLang="en-US"/>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8051" y="993696"/>
            <a:ext cx="136088" cy="136088"/>
          </a:xfrm>
          <a:prstGeom prst="rect">
            <a:avLst/>
          </a:prstGeom>
        </p:spPr>
      </p:pic>
      <p:sp>
        <p:nvSpPr>
          <p:cNvPr id="4" name="Text 1"/>
          <p:cNvSpPr/>
          <p:nvPr/>
        </p:nvSpPr>
        <p:spPr>
          <a:xfrm>
            <a:off x="1752124" y="972503"/>
            <a:ext cx="850225" cy="178594"/>
          </a:xfrm>
          <a:prstGeom prst="rect">
            <a:avLst/>
          </a:prstGeom>
          <a:noFill/>
          <a:ln/>
        </p:spPr>
        <p:txBody>
          <a:bodyPr wrap="none" lIns="0" tIns="0" rIns="0" bIns="0" rtlCol="0" anchor="t"/>
          <a:lstStyle/>
          <a:p>
            <a:pPr marL="0" indent="0" algn="l">
              <a:lnSpc>
                <a:spcPts val="1400"/>
              </a:lnSpc>
              <a:buNone/>
            </a:pPr>
            <a:r>
              <a:rPr lang="en-US" sz="1050" dirty="0">
                <a:solidFill>
                  <a:srgbClr val="384653"/>
                </a:solidFill>
                <a:latin typeface="Roboto" pitchFamily="34" charset="0"/>
                <a:ea typeface="Roboto" pitchFamily="34" charset="-122"/>
                <a:cs typeface="Roboto" pitchFamily="34" charset="-120"/>
              </a:rPr>
              <a:t>COMPLIANCE</a:t>
            </a:r>
            <a:endParaRPr lang="en-US" sz="1050" dirty="0"/>
          </a:p>
        </p:txBody>
      </p:sp>
      <p:sp>
        <p:nvSpPr>
          <p:cNvPr id="5" name="Text 2"/>
          <p:cNvSpPr/>
          <p:nvPr/>
        </p:nvSpPr>
        <p:spPr>
          <a:xfrm>
            <a:off x="1446014" y="1253014"/>
            <a:ext cx="11738253" cy="1063228"/>
          </a:xfrm>
          <a:prstGeom prst="rect">
            <a:avLst/>
          </a:prstGeom>
          <a:noFill/>
          <a:ln/>
        </p:spPr>
        <p:txBody>
          <a:bodyPr wrap="square" lIns="0" tIns="0" rIns="0" bIns="0" rtlCol="0" anchor="t"/>
          <a:lstStyle/>
          <a:p>
            <a:pPr marL="0" indent="0" algn="l">
              <a:lnSpc>
                <a:spcPts val="4150"/>
              </a:lnSpc>
              <a:buNone/>
            </a:pPr>
            <a:r>
              <a:rPr lang="en-US" sz="3300" dirty="0">
                <a:solidFill>
                  <a:srgbClr val="2E3C4E"/>
                </a:solidFill>
                <a:latin typeface="Host Grotesk Medium" pitchFamily="34" charset="0"/>
                <a:ea typeface="Host Grotesk Medium" pitchFamily="34" charset="-122"/>
                <a:cs typeface="Host Grotesk Medium" pitchFamily="34" charset="-120"/>
              </a:rPr>
              <a:t>SmartCompliance: Embedded Intelligent Compliance Module</a:t>
            </a:r>
            <a:endParaRPr lang="en-US" sz="3300" dirty="0"/>
          </a:p>
        </p:txBody>
      </p:sp>
      <p:sp>
        <p:nvSpPr>
          <p:cNvPr id="6" name="Shape 3"/>
          <p:cNvSpPr/>
          <p:nvPr/>
        </p:nvSpPr>
        <p:spPr>
          <a:xfrm>
            <a:off x="1323499" y="2507575"/>
            <a:ext cx="5906572" cy="3840599"/>
          </a:xfrm>
          <a:prstGeom prst="roundRect">
            <a:avLst>
              <a:gd name="adj" fmla="val 3189"/>
            </a:avLst>
          </a:prstGeom>
          <a:solidFill>
            <a:srgbClr val="95CCDA"/>
          </a:solidFill>
          <a:ln/>
        </p:spPr>
        <p:txBody>
          <a:bodyPr/>
          <a:lstStyle/>
          <a:p>
            <a:endParaRPr lang="zh-CN" altLang="en-US"/>
          </a:p>
        </p:txBody>
      </p:sp>
      <p:sp>
        <p:nvSpPr>
          <p:cNvPr id="7" name="Text 4"/>
          <p:cNvSpPr/>
          <p:nvPr/>
        </p:nvSpPr>
        <p:spPr>
          <a:xfrm>
            <a:off x="1493520" y="2635091"/>
            <a:ext cx="3879294" cy="318849"/>
          </a:xfrm>
          <a:prstGeom prst="rect">
            <a:avLst/>
          </a:prstGeom>
          <a:noFill/>
          <a:ln/>
        </p:spPr>
        <p:txBody>
          <a:bodyPr wrap="none" lIns="0" tIns="0" rIns="0" bIns="0" rtlCol="0" anchor="t"/>
          <a:lstStyle/>
          <a:p>
            <a:pPr marL="0" indent="0" algn="l">
              <a:lnSpc>
                <a:spcPts val="2500"/>
              </a:lnSpc>
              <a:buNone/>
            </a:pPr>
            <a:r>
              <a:rPr lang="en-US" sz="2000" dirty="0">
                <a:solidFill>
                  <a:srgbClr val="2E3C4E"/>
                </a:solidFill>
                <a:latin typeface="Host Grotesk Medium" pitchFamily="34" charset="0"/>
                <a:ea typeface="Host Grotesk Medium" pitchFamily="34" charset="-122"/>
                <a:cs typeface="Host Grotesk Medium" pitchFamily="34" charset="-120"/>
              </a:rPr>
              <a:t>Always-On Regulatory Protection</a:t>
            </a:r>
            <a:endParaRPr lang="en-US" sz="2000" dirty="0"/>
          </a:p>
        </p:txBody>
      </p:sp>
      <p:sp>
        <p:nvSpPr>
          <p:cNvPr id="8" name="Text 5"/>
          <p:cNvSpPr/>
          <p:nvPr/>
        </p:nvSpPr>
        <p:spPr>
          <a:xfrm>
            <a:off x="1493520" y="3081457"/>
            <a:ext cx="5566529" cy="669727"/>
          </a:xfrm>
          <a:prstGeom prst="rect">
            <a:avLst/>
          </a:prstGeom>
          <a:noFill/>
          <a:ln/>
        </p:spPr>
        <p:txBody>
          <a:bodyPr wrap="square" lIns="0" tIns="0" rIns="0" bIns="0" rtlCol="0" anchor="t"/>
          <a:lstStyle/>
          <a:p>
            <a:pPr marL="0" indent="0" algn="l">
              <a:lnSpc>
                <a:spcPts val="1750"/>
              </a:lnSpc>
              <a:buNone/>
            </a:pPr>
            <a:r>
              <a:rPr lang="en-US" sz="1300" dirty="0">
                <a:solidFill>
                  <a:srgbClr val="000000"/>
                </a:solidFill>
                <a:latin typeface="Roboto" pitchFamily="34" charset="0"/>
                <a:ea typeface="Roboto" pitchFamily="34" charset="-122"/>
                <a:cs typeface="Roboto" pitchFamily="34" charset="-120"/>
              </a:rPr>
              <a:t>Operating as a semi-independent module, SmartCompliance ensures regulatory adherence across all HR operations with AI-powered monitoring and proactive risk management.</a:t>
            </a:r>
            <a:endParaRPr lang="en-US" sz="1300" dirty="0"/>
          </a:p>
        </p:txBody>
      </p:sp>
      <p:sp>
        <p:nvSpPr>
          <p:cNvPr id="9" name="Shape 6"/>
          <p:cNvSpPr/>
          <p:nvPr/>
        </p:nvSpPr>
        <p:spPr>
          <a:xfrm>
            <a:off x="7530227" y="2906197"/>
            <a:ext cx="2767013" cy="1681163"/>
          </a:xfrm>
          <a:prstGeom prst="roundRect">
            <a:avLst>
              <a:gd name="adj" fmla="val 6527"/>
            </a:avLst>
          </a:prstGeom>
          <a:solidFill>
            <a:srgbClr val="FAF9F5"/>
          </a:solidFill>
          <a:ln/>
        </p:spPr>
        <p:txBody>
          <a:bodyPr/>
          <a:lstStyle/>
          <a:p>
            <a:endParaRPr lang="zh-CN" altLang="en-US"/>
          </a:p>
        </p:txBody>
      </p:sp>
      <p:pic>
        <p:nvPicPr>
          <p:cNvPr id="10" name="Image 1" descr="preencoded.png"/>
          <p:cNvPicPr>
            <a:picLocks noChangeAspect="1"/>
          </p:cNvPicPr>
          <p:nvPr/>
        </p:nvPicPr>
        <p:blipFill>
          <a:blip r:embed="rId5"/>
          <a:stretch>
            <a:fillRect/>
          </a:stretch>
        </p:blipFill>
        <p:spPr>
          <a:xfrm>
            <a:off x="7530227" y="2883337"/>
            <a:ext cx="2767013" cy="91440"/>
          </a:xfrm>
          <a:prstGeom prst="rect">
            <a:avLst/>
          </a:prstGeom>
        </p:spPr>
      </p:pic>
      <p:pic>
        <p:nvPicPr>
          <p:cNvPr id="11" name="Image 2" descr="preencoded.png"/>
          <p:cNvPicPr>
            <a:picLocks noChangeAspect="1"/>
          </p:cNvPicPr>
          <p:nvPr/>
        </p:nvPicPr>
        <p:blipFill>
          <a:blip r:embed="rId6"/>
          <a:stretch>
            <a:fillRect/>
          </a:stretch>
        </p:blipFill>
        <p:spPr>
          <a:xfrm>
            <a:off x="8658582" y="2651046"/>
            <a:ext cx="510302" cy="510302"/>
          </a:xfrm>
          <a:prstGeom prst="rect">
            <a:avLst/>
          </a:prstGeom>
        </p:spPr>
      </p:pic>
      <p:sp>
        <p:nvSpPr>
          <p:cNvPr id="12" name="Text 7"/>
          <p:cNvSpPr/>
          <p:nvPr/>
        </p:nvSpPr>
        <p:spPr>
          <a:xfrm>
            <a:off x="8811697" y="2778562"/>
            <a:ext cx="204073" cy="255151"/>
          </a:xfrm>
          <a:prstGeom prst="rect">
            <a:avLst/>
          </a:prstGeom>
          <a:noFill/>
          <a:ln/>
        </p:spPr>
        <p:txBody>
          <a:bodyPr wrap="none" lIns="0" tIns="0" rIns="0" bIns="0" rtlCol="0" anchor="t"/>
          <a:lstStyle/>
          <a:p>
            <a:pPr marL="0" indent="0" algn="l">
              <a:lnSpc>
                <a:spcPts val="2100"/>
              </a:lnSpc>
              <a:buNone/>
            </a:pPr>
            <a:r>
              <a:rPr lang="en-US" sz="1600" dirty="0">
                <a:solidFill>
                  <a:srgbClr val="000000"/>
                </a:solidFill>
                <a:latin typeface="Host Grotesk Medium" pitchFamily="34" charset="0"/>
                <a:ea typeface="Host Grotesk Medium" pitchFamily="34" charset="-122"/>
                <a:cs typeface="Host Grotesk Medium" pitchFamily="34" charset="-120"/>
              </a:rPr>
              <a:t>1</a:t>
            </a:r>
            <a:endParaRPr lang="en-US" sz="1600" dirty="0"/>
          </a:p>
        </p:txBody>
      </p:sp>
      <p:sp>
        <p:nvSpPr>
          <p:cNvPr id="13" name="Text 8"/>
          <p:cNvSpPr/>
          <p:nvPr/>
        </p:nvSpPr>
        <p:spPr>
          <a:xfrm>
            <a:off x="7723108" y="3331488"/>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Automated Checks</a:t>
            </a:r>
            <a:endParaRPr lang="en-US" sz="1650" dirty="0"/>
          </a:p>
        </p:txBody>
      </p:sp>
      <p:sp>
        <p:nvSpPr>
          <p:cNvPr id="14" name="Text 9"/>
          <p:cNvSpPr/>
          <p:nvPr/>
        </p:nvSpPr>
        <p:spPr>
          <a:xfrm>
            <a:off x="7723108" y="3724751"/>
            <a:ext cx="2381250" cy="669727"/>
          </a:xfrm>
          <a:prstGeom prst="rect">
            <a:avLst/>
          </a:prstGeom>
          <a:noFill/>
          <a:ln/>
        </p:spPr>
        <p:txBody>
          <a:bodyPr wrap="square" lIns="0" tIns="0" rIns="0" bIns="0" rtlCol="0" anchor="t"/>
          <a:lstStyle/>
          <a:p>
            <a:pPr marL="0" indent="0" algn="l">
              <a:lnSpc>
                <a:spcPts val="1750"/>
              </a:lnSpc>
              <a:buNone/>
            </a:pPr>
            <a:r>
              <a:rPr lang="en-US" sz="1300" dirty="0">
                <a:solidFill>
                  <a:srgbClr val="384653"/>
                </a:solidFill>
                <a:latin typeface="Roboto" pitchFamily="34" charset="0"/>
                <a:ea typeface="Roboto" pitchFamily="34" charset="-122"/>
                <a:cs typeface="Roboto" pitchFamily="34" charset="-120"/>
              </a:rPr>
              <a:t>Continuous compliance monitoring without manual effort</a:t>
            </a:r>
            <a:endParaRPr lang="en-US" sz="1300" dirty="0"/>
          </a:p>
        </p:txBody>
      </p:sp>
      <p:sp>
        <p:nvSpPr>
          <p:cNvPr id="15" name="Shape 10"/>
          <p:cNvSpPr/>
          <p:nvPr/>
        </p:nvSpPr>
        <p:spPr>
          <a:xfrm>
            <a:off x="10424755" y="2906197"/>
            <a:ext cx="2767013" cy="1681163"/>
          </a:xfrm>
          <a:prstGeom prst="roundRect">
            <a:avLst>
              <a:gd name="adj" fmla="val 6527"/>
            </a:avLst>
          </a:prstGeom>
          <a:solidFill>
            <a:srgbClr val="FAF9F5"/>
          </a:solidFill>
          <a:ln/>
        </p:spPr>
        <p:txBody>
          <a:bodyPr/>
          <a:lstStyle/>
          <a:p>
            <a:endParaRPr lang="zh-CN" altLang="en-US"/>
          </a:p>
        </p:txBody>
      </p:sp>
      <p:pic>
        <p:nvPicPr>
          <p:cNvPr id="16" name="Image 3" descr="preencoded.png"/>
          <p:cNvPicPr>
            <a:picLocks noChangeAspect="1"/>
          </p:cNvPicPr>
          <p:nvPr/>
        </p:nvPicPr>
        <p:blipFill>
          <a:blip r:embed="rId5"/>
          <a:stretch>
            <a:fillRect/>
          </a:stretch>
        </p:blipFill>
        <p:spPr>
          <a:xfrm>
            <a:off x="10424755" y="2883337"/>
            <a:ext cx="2767013" cy="91440"/>
          </a:xfrm>
          <a:prstGeom prst="rect">
            <a:avLst/>
          </a:prstGeom>
        </p:spPr>
      </p:pic>
      <p:pic>
        <p:nvPicPr>
          <p:cNvPr id="17" name="Image 4" descr="preencoded.png"/>
          <p:cNvPicPr>
            <a:picLocks noChangeAspect="1"/>
          </p:cNvPicPr>
          <p:nvPr/>
        </p:nvPicPr>
        <p:blipFill>
          <a:blip r:embed="rId6"/>
          <a:stretch>
            <a:fillRect/>
          </a:stretch>
        </p:blipFill>
        <p:spPr>
          <a:xfrm>
            <a:off x="11553111" y="2651046"/>
            <a:ext cx="510302" cy="510302"/>
          </a:xfrm>
          <a:prstGeom prst="rect">
            <a:avLst/>
          </a:prstGeom>
        </p:spPr>
      </p:pic>
      <p:sp>
        <p:nvSpPr>
          <p:cNvPr id="18" name="Text 11"/>
          <p:cNvSpPr/>
          <p:nvPr/>
        </p:nvSpPr>
        <p:spPr>
          <a:xfrm>
            <a:off x="11706225" y="2778562"/>
            <a:ext cx="204073" cy="255151"/>
          </a:xfrm>
          <a:prstGeom prst="rect">
            <a:avLst/>
          </a:prstGeom>
          <a:noFill/>
          <a:ln/>
        </p:spPr>
        <p:txBody>
          <a:bodyPr wrap="none" lIns="0" tIns="0" rIns="0" bIns="0" rtlCol="0" anchor="t"/>
          <a:lstStyle/>
          <a:p>
            <a:pPr marL="0" indent="0" algn="l">
              <a:lnSpc>
                <a:spcPts val="2100"/>
              </a:lnSpc>
              <a:buNone/>
            </a:pPr>
            <a:r>
              <a:rPr lang="en-US" sz="1600" dirty="0">
                <a:solidFill>
                  <a:srgbClr val="000000"/>
                </a:solidFill>
                <a:latin typeface="Host Grotesk Medium" pitchFamily="34" charset="0"/>
                <a:ea typeface="Host Grotesk Medium" pitchFamily="34" charset="-122"/>
                <a:cs typeface="Host Grotesk Medium" pitchFamily="34" charset="-120"/>
              </a:rPr>
              <a:t>2</a:t>
            </a:r>
            <a:endParaRPr lang="en-US" sz="1600" dirty="0"/>
          </a:p>
        </p:txBody>
      </p:sp>
      <p:sp>
        <p:nvSpPr>
          <p:cNvPr id="19" name="Text 12"/>
          <p:cNvSpPr/>
          <p:nvPr/>
        </p:nvSpPr>
        <p:spPr>
          <a:xfrm>
            <a:off x="10617637" y="3331488"/>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Risk Alerts</a:t>
            </a:r>
            <a:endParaRPr lang="en-US" sz="1650" dirty="0"/>
          </a:p>
        </p:txBody>
      </p:sp>
      <p:sp>
        <p:nvSpPr>
          <p:cNvPr id="20" name="Text 13"/>
          <p:cNvSpPr/>
          <p:nvPr/>
        </p:nvSpPr>
        <p:spPr>
          <a:xfrm>
            <a:off x="10617637" y="3724751"/>
            <a:ext cx="2381250" cy="446484"/>
          </a:xfrm>
          <a:prstGeom prst="rect">
            <a:avLst/>
          </a:prstGeom>
          <a:noFill/>
          <a:ln/>
        </p:spPr>
        <p:txBody>
          <a:bodyPr wrap="square" lIns="0" tIns="0" rIns="0" bIns="0" rtlCol="0" anchor="t"/>
          <a:lstStyle/>
          <a:p>
            <a:pPr marL="0" indent="0" algn="l">
              <a:lnSpc>
                <a:spcPts val="1750"/>
              </a:lnSpc>
              <a:buNone/>
            </a:pPr>
            <a:r>
              <a:rPr lang="en-US" sz="1300" dirty="0">
                <a:solidFill>
                  <a:srgbClr val="384653"/>
                </a:solidFill>
                <a:latin typeface="Roboto" pitchFamily="34" charset="0"/>
                <a:ea typeface="Roboto" pitchFamily="34" charset="-122"/>
                <a:cs typeface="Roboto" pitchFamily="34" charset="-120"/>
              </a:rPr>
              <a:t>Proactive warnings before issues become problems</a:t>
            </a:r>
            <a:endParaRPr lang="en-US" sz="1300" dirty="0"/>
          </a:p>
        </p:txBody>
      </p:sp>
      <p:sp>
        <p:nvSpPr>
          <p:cNvPr id="21" name="Shape 14"/>
          <p:cNvSpPr/>
          <p:nvPr/>
        </p:nvSpPr>
        <p:spPr>
          <a:xfrm>
            <a:off x="7530227" y="4970026"/>
            <a:ext cx="5661541" cy="1234678"/>
          </a:xfrm>
          <a:prstGeom prst="roundRect">
            <a:avLst>
              <a:gd name="adj" fmla="val 8887"/>
            </a:avLst>
          </a:prstGeom>
          <a:solidFill>
            <a:srgbClr val="FAF9F5"/>
          </a:solidFill>
          <a:ln/>
        </p:spPr>
        <p:txBody>
          <a:bodyPr/>
          <a:lstStyle/>
          <a:p>
            <a:endParaRPr lang="zh-CN" altLang="en-US"/>
          </a:p>
        </p:txBody>
      </p:sp>
      <p:pic>
        <p:nvPicPr>
          <p:cNvPr id="22" name="Image 5" descr="preencoded.png"/>
          <p:cNvPicPr>
            <a:picLocks noChangeAspect="1"/>
          </p:cNvPicPr>
          <p:nvPr/>
        </p:nvPicPr>
        <p:blipFill>
          <a:blip r:embed="rId7"/>
          <a:stretch>
            <a:fillRect/>
          </a:stretch>
        </p:blipFill>
        <p:spPr>
          <a:xfrm>
            <a:off x="7530227" y="4947166"/>
            <a:ext cx="5661541" cy="91440"/>
          </a:xfrm>
          <a:prstGeom prst="rect">
            <a:avLst/>
          </a:prstGeom>
        </p:spPr>
      </p:pic>
      <p:pic>
        <p:nvPicPr>
          <p:cNvPr id="23" name="Image 6" descr="preencoded.png"/>
          <p:cNvPicPr>
            <a:picLocks noChangeAspect="1"/>
          </p:cNvPicPr>
          <p:nvPr/>
        </p:nvPicPr>
        <p:blipFill>
          <a:blip r:embed="rId6"/>
          <a:stretch>
            <a:fillRect/>
          </a:stretch>
        </p:blipFill>
        <p:spPr>
          <a:xfrm>
            <a:off x="10105787" y="4714875"/>
            <a:ext cx="510302" cy="510302"/>
          </a:xfrm>
          <a:prstGeom prst="rect">
            <a:avLst/>
          </a:prstGeom>
        </p:spPr>
      </p:pic>
      <p:sp>
        <p:nvSpPr>
          <p:cNvPr id="24" name="Text 15"/>
          <p:cNvSpPr/>
          <p:nvPr/>
        </p:nvSpPr>
        <p:spPr>
          <a:xfrm>
            <a:off x="10258901" y="4842391"/>
            <a:ext cx="204073" cy="255151"/>
          </a:xfrm>
          <a:prstGeom prst="rect">
            <a:avLst/>
          </a:prstGeom>
          <a:noFill/>
          <a:ln/>
        </p:spPr>
        <p:txBody>
          <a:bodyPr wrap="none" lIns="0" tIns="0" rIns="0" bIns="0" rtlCol="0" anchor="t"/>
          <a:lstStyle/>
          <a:p>
            <a:pPr marL="0" indent="0" algn="l">
              <a:lnSpc>
                <a:spcPts val="2100"/>
              </a:lnSpc>
              <a:buNone/>
            </a:pPr>
            <a:r>
              <a:rPr lang="en-US" sz="1600" dirty="0">
                <a:solidFill>
                  <a:srgbClr val="000000"/>
                </a:solidFill>
                <a:latin typeface="Host Grotesk Medium" pitchFamily="34" charset="0"/>
                <a:ea typeface="Host Grotesk Medium" pitchFamily="34" charset="-122"/>
                <a:cs typeface="Host Grotesk Medium" pitchFamily="34" charset="-120"/>
              </a:rPr>
              <a:t>3</a:t>
            </a:r>
            <a:endParaRPr lang="en-US" sz="1600" dirty="0"/>
          </a:p>
        </p:txBody>
      </p:sp>
      <p:sp>
        <p:nvSpPr>
          <p:cNvPr id="25" name="Text 16"/>
          <p:cNvSpPr/>
          <p:nvPr/>
        </p:nvSpPr>
        <p:spPr>
          <a:xfrm>
            <a:off x="7723108" y="5395317"/>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Audit Readiness</a:t>
            </a:r>
            <a:endParaRPr lang="en-US" sz="1650" dirty="0"/>
          </a:p>
        </p:txBody>
      </p:sp>
      <p:sp>
        <p:nvSpPr>
          <p:cNvPr id="26" name="Text 17"/>
          <p:cNvSpPr/>
          <p:nvPr/>
        </p:nvSpPr>
        <p:spPr>
          <a:xfrm>
            <a:off x="7723108" y="5788581"/>
            <a:ext cx="5275778" cy="223242"/>
          </a:xfrm>
          <a:prstGeom prst="rect">
            <a:avLst/>
          </a:prstGeom>
          <a:noFill/>
          <a:ln/>
        </p:spPr>
        <p:txBody>
          <a:bodyPr wrap="none" lIns="0" tIns="0" rIns="0" bIns="0" rtlCol="0" anchor="t"/>
          <a:lstStyle/>
          <a:p>
            <a:pPr marL="0" indent="0" algn="l">
              <a:lnSpc>
                <a:spcPts val="1750"/>
              </a:lnSpc>
              <a:buNone/>
            </a:pPr>
            <a:r>
              <a:rPr lang="en-US" sz="1300" dirty="0">
                <a:solidFill>
                  <a:srgbClr val="384653"/>
                </a:solidFill>
                <a:latin typeface="Roboto" pitchFamily="34" charset="0"/>
                <a:ea typeface="Roboto" pitchFamily="34" charset="-122"/>
                <a:cs typeface="Roboto" pitchFamily="34" charset="-120"/>
              </a:rPr>
              <a:t>Maintain documentation and evidence trails automatically</a:t>
            </a:r>
            <a:endParaRPr lang="en-US" sz="1300" dirty="0"/>
          </a:p>
        </p:txBody>
      </p:sp>
      <p:sp>
        <p:nvSpPr>
          <p:cNvPr id="27" name="Shape 18"/>
          <p:cNvSpPr/>
          <p:nvPr/>
        </p:nvSpPr>
        <p:spPr>
          <a:xfrm>
            <a:off x="1446014" y="6491645"/>
            <a:ext cx="11738253" cy="816293"/>
          </a:xfrm>
          <a:prstGeom prst="roundRect">
            <a:avLst>
              <a:gd name="adj" fmla="val 8753"/>
            </a:avLst>
          </a:prstGeom>
          <a:solidFill>
            <a:srgbClr val="C6E4EB"/>
          </a:solidFill>
          <a:ln/>
        </p:spPr>
        <p:txBody>
          <a:bodyPr/>
          <a:lstStyle/>
          <a:p>
            <a:endParaRPr lang="zh-CN" altLang="en-US"/>
          </a:p>
        </p:txBody>
      </p:sp>
      <p:pic>
        <p:nvPicPr>
          <p:cNvPr id="28" name="Image 7" descr="preencoded.png"/>
          <p:cNvPicPr>
            <a:picLocks noChangeAspect="1"/>
          </p:cNvPicPr>
          <p:nvPr/>
        </p:nvPicPr>
        <p:blipFill>
          <a:blip r:embed="rId8"/>
          <a:stretch>
            <a:fillRect/>
          </a:stretch>
        </p:blipFill>
        <p:spPr>
          <a:xfrm>
            <a:off x="1616035" y="6722983"/>
            <a:ext cx="212646" cy="170021"/>
          </a:xfrm>
          <a:prstGeom prst="rect">
            <a:avLst/>
          </a:prstGeom>
        </p:spPr>
      </p:pic>
      <p:sp>
        <p:nvSpPr>
          <p:cNvPr id="29" name="Text 19"/>
          <p:cNvSpPr/>
          <p:nvPr/>
        </p:nvSpPr>
        <p:spPr>
          <a:xfrm>
            <a:off x="1998702" y="6661666"/>
            <a:ext cx="11015543" cy="446484"/>
          </a:xfrm>
          <a:prstGeom prst="rect">
            <a:avLst/>
          </a:prstGeom>
          <a:noFill/>
          <a:ln/>
        </p:spPr>
        <p:txBody>
          <a:bodyPr wrap="square" lIns="0" tIns="0" rIns="0" bIns="0" rtlCol="0" anchor="t"/>
          <a:lstStyle/>
          <a:p>
            <a:pPr marL="0" indent="0" algn="l">
              <a:lnSpc>
                <a:spcPts val="1750"/>
              </a:lnSpc>
              <a:buNone/>
            </a:pPr>
            <a:r>
              <a:rPr lang="en-US" sz="1300" dirty="0">
                <a:solidFill>
                  <a:srgbClr val="000000"/>
                </a:solidFill>
                <a:latin typeface="Roboto" pitchFamily="34" charset="0"/>
                <a:ea typeface="Roboto" pitchFamily="34" charset="-122"/>
                <a:cs typeface="Roboto" pitchFamily="34" charset="-120"/>
              </a:rPr>
              <a:t>SmartCompliance reduces legal risks and administrative burden, allowing your HR team to focus on strategic initiatives rather than regulatory paperwork.</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1150382"/>
            <a:ext cx="1614249" cy="423386"/>
          </a:xfrm>
          <a:prstGeom prst="roundRect">
            <a:avLst>
              <a:gd name="adj" fmla="val 18001"/>
            </a:avLst>
          </a:prstGeom>
          <a:noFill/>
          <a:ln w="7620">
            <a:solidFill>
              <a:srgbClr val="95CCDA"/>
            </a:solidFill>
            <a:prstDash val="solid"/>
          </a:ln>
        </p:spPr>
        <p:txBody>
          <a:bodyPr/>
          <a:lstStyle/>
          <a:p>
            <a:endParaRPr lang="zh-CN" altLang="en-US"/>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498" y="1271349"/>
            <a:ext cx="181451" cy="181451"/>
          </a:xfrm>
          <a:prstGeom prst="rect">
            <a:avLst/>
          </a:prstGeom>
        </p:spPr>
      </p:pic>
      <p:sp>
        <p:nvSpPr>
          <p:cNvPr id="4" name="Text 1"/>
          <p:cNvSpPr/>
          <p:nvPr/>
        </p:nvSpPr>
        <p:spPr>
          <a:xfrm>
            <a:off x="1209675" y="1225987"/>
            <a:ext cx="1054656" cy="272177"/>
          </a:xfrm>
          <a:prstGeom prst="rect">
            <a:avLst/>
          </a:prstGeom>
          <a:noFill/>
          <a:ln/>
        </p:spPr>
        <p:txBody>
          <a:bodyPr wrap="none" lIns="0" tIns="0" rIns="0" bIns="0" rtlCol="0" anchor="t"/>
          <a:lstStyle/>
          <a:p>
            <a:pPr marL="0" indent="0" algn="l">
              <a:lnSpc>
                <a:spcPts val="2100"/>
              </a:lnSpc>
              <a:buNone/>
            </a:pPr>
            <a:r>
              <a:rPr lang="en-US" sz="1400" dirty="0">
                <a:solidFill>
                  <a:srgbClr val="95CCDA"/>
                </a:solidFill>
                <a:latin typeface="Roboto" pitchFamily="34" charset="0"/>
                <a:ea typeface="Roboto" pitchFamily="34" charset="-122"/>
                <a:cs typeface="Roboto" pitchFamily="34" charset="-120"/>
              </a:rPr>
              <a:t>AI-POWERED</a:t>
            </a:r>
            <a:endParaRPr lang="en-US" sz="1400" dirty="0"/>
          </a:p>
        </p:txBody>
      </p:sp>
      <p:sp>
        <p:nvSpPr>
          <p:cNvPr id="5" name="Text 2"/>
          <p:cNvSpPr/>
          <p:nvPr/>
        </p:nvSpPr>
        <p:spPr>
          <a:xfrm>
            <a:off x="793790" y="1664494"/>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SmartProfiling: AI-Powered Competency Matching Tool</a:t>
            </a:r>
            <a:endParaRPr lang="en-US" sz="4450" dirty="0"/>
          </a:p>
        </p:txBody>
      </p:sp>
      <p:sp>
        <p:nvSpPr>
          <p:cNvPr id="6" name="Text 3"/>
          <p:cNvSpPr/>
          <p:nvPr/>
        </p:nvSpPr>
        <p:spPr>
          <a:xfrm>
            <a:off x="793790" y="3172778"/>
            <a:ext cx="5309592" cy="425291"/>
          </a:xfrm>
          <a:prstGeom prst="rect">
            <a:avLst/>
          </a:prstGeom>
          <a:noFill/>
          <a:ln/>
        </p:spPr>
        <p:txBody>
          <a:bodyPr wrap="none" lIns="0" tIns="0" rIns="0" bIns="0" rtlCol="0" anchor="t"/>
          <a:lstStyle/>
          <a:p>
            <a:pPr marL="0" indent="0" algn="l">
              <a:lnSpc>
                <a:spcPts val="3300"/>
              </a:lnSpc>
              <a:buNone/>
            </a:pPr>
            <a:r>
              <a:rPr lang="en-US" sz="2650" dirty="0">
                <a:solidFill>
                  <a:srgbClr val="2E3C4E"/>
                </a:solidFill>
                <a:latin typeface="Host Grotesk Medium" pitchFamily="34" charset="0"/>
                <a:ea typeface="Host Grotesk Medium" pitchFamily="34" charset="-122"/>
                <a:cs typeface="Host Grotesk Medium" pitchFamily="34" charset="-120"/>
              </a:rPr>
              <a:t>Precision Talent Matching at Scale</a:t>
            </a:r>
            <a:endParaRPr lang="en-US" sz="2650" dirty="0"/>
          </a:p>
        </p:txBody>
      </p:sp>
      <p:sp>
        <p:nvSpPr>
          <p:cNvPr id="7" name="Text 4"/>
          <p:cNvSpPr/>
          <p:nvPr/>
        </p:nvSpPr>
        <p:spPr>
          <a:xfrm>
            <a:off x="793790" y="3938230"/>
            <a:ext cx="13042821"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SmartProfiling analyzes job competency requirements and candidate real competencies—both internal and external—to create highly accurate talent matches. By leveraging AI to understand the nuances of role requirements and individual capabilities, the system improves hiring quality and internal placement decisions.</a:t>
            </a:r>
            <a:endParaRPr lang="en-US" sz="1750" dirty="0"/>
          </a:p>
        </p:txBody>
      </p:sp>
      <p:pic>
        <p:nvPicPr>
          <p:cNvPr id="8" name="Image 1" descr="preencoded.png"/>
          <p:cNvPicPr>
            <a:picLocks noChangeAspect="1"/>
          </p:cNvPicPr>
          <p:nvPr/>
        </p:nvPicPr>
        <p:blipFill>
          <a:blip r:embed="rId5"/>
          <a:stretch>
            <a:fillRect/>
          </a:stretch>
        </p:blipFill>
        <p:spPr>
          <a:xfrm>
            <a:off x="793790" y="5213866"/>
            <a:ext cx="1205984" cy="1205984"/>
          </a:xfrm>
          <a:prstGeom prst="rect">
            <a:avLst/>
          </a:prstGeom>
        </p:spPr>
      </p:pic>
      <p:sp>
        <p:nvSpPr>
          <p:cNvPr id="9" name="Text 5"/>
          <p:cNvSpPr/>
          <p:nvPr/>
        </p:nvSpPr>
        <p:spPr>
          <a:xfrm>
            <a:off x="2283262" y="5213866"/>
            <a:ext cx="2669143" cy="708660"/>
          </a:xfrm>
          <a:prstGeom prst="rect">
            <a:avLst/>
          </a:prstGeom>
          <a:noFill/>
          <a:ln/>
        </p:spPr>
        <p:txBody>
          <a:bodyPr wrap="squar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Deep Competency Analysis</a:t>
            </a:r>
            <a:endParaRPr lang="en-US" sz="2200" dirty="0"/>
          </a:p>
        </p:txBody>
      </p:sp>
      <p:sp>
        <p:nvSpPr>
          <p:cNvPr id="10" name="Text 6"/>
          <p:cNvSpPr/>
          <p:nvPr/>
        </p:nvSpPr>
        <p:spPr>
          <a:xfrm>
            <a:off x="2283262" y="6058614"/>
            <a:ext cx="2669143"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AI parses and evaluates true skill levels beyond keywords</a:t>
            </a:r>
            <a:endParaRPr lang="en-US" sz="1750" dirty="0"/>
          </a:p>
        </p:txBody>
      </p:sp>
      <p:pic>
        <p:nvPicPr>
          <p:cNvPr id="11" name="Image 2" descr="preencoded.png"/>
          <p:cNvPicPr>
            <a:picLocks noChangeAspect="1"/>
          </p:cNvPicPr>
          <p:nvPr/>
        </p:nvPicPr>
        <p:blipFill>
          <a:blip r:embed="rId6"/>
          <a:stretch>
            <a:fillRect/>
          </a:stretch>
        </p:blipFill>
        <p:spPr>
          <a:xfrm>
            <a:off x="5235893" y="5213866"/>
            <a:ext cx="1205984" cy="1205984"/>
          </a:xfrm>
          <a:prstGeom prst="rect">
            <a:avLst/>
          </a:prstGeom>
        </p:spPr>
      </p:pic>
      <p:sp>
        <p:nvSpPr>
          <p:cNvPr id="12" name="Text 7"/>
          <p:cNvSpPr/>
          <p:nvPr/>
        </p:nvSpPr>
        <p:spPr>
          <a:xfrm>
            <a:off x="6725364" y="5213866"/>
            <a:ext cx="2669143"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Intelligent Matching</a:t>
            </a:r>
            <a:endParaRPr lang="en-US" sz="2200" dirty="0"/>
          </a:p>
        </p:txBody>
      </p:sp>
      <p:sp>
        <p:nvSpPr>
          <p:cNvPr id="13" name="Text 8"/>
          <p:cNvSpPr/>
          <p:nvPr/>
        </p:nvSpPr>
        <p:spPr>
          <a:xfrm>
            <a:off x="6725364" y="5704284"/>
            <a:ext cx="2669143"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Matches talent profiles to roles with unprecedented precision</a:t>
            </a:r>
            <a:endParaRPr lang="en-US" sz="1750" dirty="0"/>
          </a:p>
        </p:txBody>
      </p:sp>
      <p:pic>
        <p:nvPicPr>
          <p:cNvPr id="14" name="Image 3" descr="preencoded.png"/>
          <p:cNvPicPr>
            <a:picLocks noChangeAspect="1"/>
          </p:cNvPicPr>
          <p:nvPr/>
        </p:nvPicPr>
        <p:blipFill>
          <a:blip r:embed="rId7"/>
          <a:stretch>
            <a:fillRect/>
          </a:stretch>
        </p:blipFill>
        <p:spPr>
          <a:xfrm>
            <a:off x="9677995" y="5213866"/>
            <a:ext cx="1205984" cy="1205984"/>
          </a:xfrm>
          <a:prstGeom prst="rect">
            <a:avLst/>
          </a:prstGeom>
        </p:spPr>
      </p:pic>
      <p:sp>
        <p:nvSpPr>
          <p:cNvPr id="15" name="Text 9"/>
          <p:cNvSpPr/>
          <p:nvPr/>
        </p:nvSpPr>
        <p:spPr>
          <a:xfrm>
            <a:off x="11167467" y="5213866"/>
            <a:ext cx="2669143"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Workforce Agility</a:t>
            </a:r>
            <a:endParaRPr lang="en-US" sz="2200" dirty="0"/>
          </a:p>
        </p:txBody>
      </p:sp>
      <p:sp>
        <p:nvSpPr>
          <p:cNvPr id="16" name="Text 10"/>
          <p:cNvSpPr/>
          <p:nvPr/>
        </p:nvSpPr>
        <p:spPr>
          <a:xfrm>
            <a:off x="11167467" y="5704284"/>
            <a:ext cx="2669143"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Enables rapid, strategic talent deployment across the organization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751534" y="378381"/>
            <a:ext cx="6375678" cy="413385"/>
          </a:xfrm>
          <a:prstGeom prst="rect">
            <a:avLst/>
          </a:prstGeom>
          <a:noFill/>
          <a:ln/>
        </p:spPr>
        <p:txBody>
          <a:bodyPr wrap="none" lIns="0" tIns="0" rIns="0" bIns="0" rtlCol="0" anchor="t"/>
          <a:lstStyle/>
          <a:p>
            <a:pPr marL="0" indent="0" algn="l">
              <a:lnSpc>
                <a:spcPts val="3250"/>
              </a:lnSpc>
              <a:buNone/>
            </a:pPr>
            <a:r>
              <a:rPr lang="en-US" sz="2600" dirty="0">
                <a:solidFill>
                  <a:srgbClr val="2E3C4E"/>
                </a:solidFill>
                <a:latin typeface="Host Grotesk Medium" pitchFamily="34" charset="0"/>
                <a:ea typeface="Host Grotesk Medium" pitchFamily="34" charset="-122"/>
                <a:cs typeface="Host Grotesk Medium" pitchFamily="34" charset="-120"/>
              </a:rPr>
              <a:t>Building a Flexible, Scalable HR Ecosystem</a:t>
            </a:r>
            <a:endParaRPr lang="en-US" sz="2600" dirty="0"/>
          </a:p>
        </p:txBody>
      </p:sp>
      <p:sp>
        <p:nvSpPr>
          <p:cNvPr id="3" name="Text 1"/>
          <p:cNvSpPr/>
          <p:nvPr/>
        </p:nvSpPr>
        <p:spPr>
          <a:xfrm>
            <a:off x="2751534" y="945952"/>
            <a:ext cx="9127212" cy="314087"/>
          </a:xfrm>
          <a:prstGeom prst="rect">
            <a:avLst/>
          </a:prstGeom>
          <a:noFill/>
          <a:ln/>
        </p:spPr>
        <p:txBody>
          <a:bodyPr wrap="square" lIns="0" tIns="0" rIns="0" bIns="0" rtlCol="0" anchor="t"/>
          <a:lstStyle/>
          <a:p>
            <a:pPr marL="0" indent="0" algn="l">
              <a:lnSpc>
                <a:spcPts val="1200"/>
              </a:lnSpc>
              <a:buNone/>
            </a:pPr>
            <a:r>
              <a:rPr lang="en-US" sz="1000" dirty="0">
                <a:solidFill>
                  <a:srgbClr val="384653"/>
                </a:solidFill>
                <a:latin typeface="Roboto" pitchFamily="34" charset="0"/>
                <a:ea typeface="Roboto" pitchFamily="34" charset="-122"/>
                <a:cs typeface="Roboto" pitchFamily="34" charset="-120"/>
              </a:rPr>
              <a:t>HR CORE anchors a modular, composable platform that adapts seamlessly to evolving business needs. Each module integrates effortlessly, enabling rapid innovation and personalized employee experiences that drive engagement and performance.</a:t>
            </a:r>
            <a:endParaRPr lang="en-US" sz="1000" dirty="0"/>
          </a:p>
        </p:txBody>
      </p:sp>
      <p:pic>
        <p:nvPicPr>
          <p:cNvPr id="4" name="Image 0" descr="preencoded.png"/>
          <p:cNvPicPr>
            <a:picLocks noChangeAspect="1"/>
          </p:cNvPicPr>
          <p:nvPr/>
        </p:nvPicPr>
        <p:blipFill>
          <a:blip r:embed="rId3"/>
          <a:stretch>
            <a:fillRect/>
          </a:stretch>
        </p:blipFill>
        <p:spPr>
          <a:xfrm>
            <a:off x="2751534" y="1346716"/>
            <a:ext cx="9127212" cy="4980623"/>
          </a:xfrm>
          <a:prstGeom prst="rect">
            <a:avLst/>
          </a:prstGeom>
        </p:spPr>
      </p:pic>
      <p:sp>
        <p:nvSpPr>
          <p:cNvPr id="5" name="Text 2"/>
          <p:cNvSpPr/>
          <p:nvPr/>
        </p:nvSpPr>
        <p:spPr>
          <a:xfrm>
            <a:off x="6367756" y="3509382"/>
            <a:ext cx="1888729" cy="247072"/>
          </a:xfrm>
          <a:prstGeom prst="rect">
            <a:avLst/>
          </a:prstGeom>
          <a:noFill/>
          <a:ln/>
        </p:spPr>
        <p:txBody>
          <a:bodyPr wrap="none" lIns="0" tIns="0" rIns="0" bIns="0" rtlCol="0" anchor="t"/>
          <a:lstStyle/>
          <a:p>
            <a:pPr marL="0" indent="0" algn="ctr">
              <a:lnSpc>
                <a:spcPts val="1900"/>
              </a:lnSpc>
              <a:buNone/>
            </a:pPr>
            <a:r>
              <a:rPr lang="en-US" sz="1550" dirty="0">
                <a:solidFill>
                  <a:srgbClr val="000000"/>
                </a:solidFill>
                <a:latin typeface="Host Grotesk Medium" pitchFamily="34" charset="0"/>
                <a:ea typeface="Host Grotesk Medium" pitchFamily="34" charset="-122"/>
                <a:cs typeface="Host Grotesk Medium" pitchFamily="34" charset="-120"/>
              </a:rPr>
              <a:t>HR CORE</a:t>
            </a:r>
            <a:endParaRPr lang="en-US" sz="1550" dirty="0"/>
          </a:p>
        </p:txBody>
      </p:sp>
      <p:sp>
        <p:nvSpPr>
          <p:cNvPr id="6" name="Text 3"/>
          <p:cNvSpPr/>
          <p:nvPr/>
        </p:nvSpPr>
        <p:spPr>
          <a:xfrm>
            <a:off x="6367756" y="3826732"/>
            <a:ext cx="1888729" cy="312684"/>
          </a:xfrm>
          <a:prstGeom prst="rect">
            <a:avLst/>
          </a:prstGeom>
          <a:noFill/>
          <a:ln/>
        </p:spPr>
        <p:txBody>
          <a:bodyPr wrap="square" lIns="0" tIns="0" rIns="0" bIns="0" rtlCol="0" anchor="t"/>
          <a:lstStyle/>
          <a:p>
            <a:pPr marL="0" indent="0" algn="ctr">
              <a:lnSpc>
                <a:spcPts val="1200"/>
              </a:lnSpc>
              <a:buNone/>
            </a:pPr>
            <a:r>
              <a:rPr lang="en-US" sz="1200" dirty="0">
                <a:solidFill>
                  <a:srgbClr val="000000"/>
                </a:solidFill>
                <a:latin typeface="Roboto" pitchFamily="34" charset="0"/>
                <a:ea typeface="Roboto" pitchFamily="34" charset="-122"/>
                <a:cs typeface="Roboto" pitchFamily="34" charset="-120"/>
              </a:rPr>
              <a:t>Modular hub with bidirectional data flow</a:t>
            </a:r>
            <a:endParaRPr lang="en-US" sz="1200" dirty="0"/>
          </a:p>
        </p:txBody>
      </p:sp>
      <p:sp>
        <p:nvSpPr>
          <p:cNvPr id="7" name="Text 4"/>
          <p:cNvSpPr/>
          <p:nvPr/>
        </p:nvSpPr>
        <p:spPr>
          <a:xfrm>
            <a:off x="9385330" y="2471817"/>
            <a:ext cx="1976577" cy="247072"/>
          </a:xfrm>
          <a:prstGeom prst="rect">
            <a:avLst/>
          </a:prstGeom>
          <a:noFill/>
          <a:ln/>
        </p:spPr>
        <p:txBody>
          <a:bodyPr wrap="none" lIns="0" tIns="0" rIns="0" bIns="0" rtlCol="0" anchor="t"/>
          <a:lstStyle/>
          <a:p>
            <a:pPr marL="0" indent="0" algn="ctr">
              <a:lnSpc>
                <a:spcPts val="1900"/>
              </a:lnSpc>
              <a:buNone/>
            </a:pPr>
            <a:r>
              <a:rPr lang="en-US" sz="1550" dirty="0">
                <a:solidFill>
                  <a:srgbClr val="000000"/>
                </a:solidFill>
                <a:latin typeface="Host Grotesk Medium" pitchFamily="34" charset="0"/>
                <a:ea typeface="Host Grotesk Medium" pitchFamily="34" charset="-122"/>
                <a:cs typeface="Host Grotesk Medium" pitchFamily="34" charset="-120"/>
              </a:rPr>
              <a:t>SmartProjects</a:t>
            </a:r>
            <a:endParaRPr lang="en-US" sz="1550" dirty="0"/>
          </a:p>
        </p:txBody>
      </p:sp>
      <p:sp>
        <p:nvSpPr>
          <p:cNvPr id="8" name="Text 5"/>
          <p:cNvSpPr/>
          <p:nvPr/>
        </p:nvSpPr>
        <p:spPr>
          <a:xfrm>
            <a:off x="9284306" y="2789167"/>
            <a:ext cx="2178626" cy="156342"/>
          </a:xfrm>
          <a:prstGeom prst="rect">
            <a:avLst/>
          </a:prstGeom>
          <a:noFill/>
          <a:ln/>
        </p:spPr>
        <p:txBody>
          <a:bodyPr wrap="none" lIns="0" tIns="0" rIns="0" bIns="0" rtlCol="0" anchor="t"/>
          <a:lstStyle/>
          <a:p>
            <a:pPr marL="0" indent="0" algn="ctr">
              <a:lnSpc>
                <a:spcPts val="1200"/>
              </a:lnSpc>
              <a:buNone/>
            </a:pPr>
            <a:r>
              <a:rPr lang="en-US" sz="1200" dirty="0">
                <a:solidFill>
                  <a:srgbClr val="000000"/>
                </a:solidFill>
                <a:latin typeface="Roboto" pitchFamily="34" charset="0"/>
                <a:ea typeface="Roboto" pitchFamily="34" charset="-122"/>
                <a:cs typeface="Roboto" pitchFamily="34" charset="-120"/>
              </a:rPr>
              <a:t>Resource allocation</a:t>
            </a:r>
            <a:endParaRPr lang="en-US" sz="1200" dirty="0"/>
          </a:p>
        </p:txBody>
      </p:sp>
      <p:sp>
        <p:nvSpPr>
          <p:cNvPr id="9" name="Text 6"/>
          <p:cNvSpPr/>
          <p:nvPr/>
        </p:nvSpPr>
        <p:spPr>
          <a:xfrm>
            <a:off x="3253550" y="4931557"/>
            <a:ext cx="1976577" cy="247072"/>
          </a:xfrm>
          <a:prstGeom prst="rect">
            <a:avLst/>
          </a:prstGeom>
          <a:noFill/>
          <a:ln/>
        </p:spPr>
        <p:txBody>
          <a:bodyPr wrap="none" lIns="0" tIns="0" rIns="0" bIns="0" rtlCol="0" anchor="t"/>
          <a:lstStyle/>
          <a:p>
            <a:pPr marL="0" indent="0" algn="ctr">
              <a:lnSpc>
                <a:spcPts val="1900"/>
              </a:lnSpc>
              <a:buNone/>
            </a:pPr>
            <a:r>
              <a:rPr lang="en-US" sz="1550" dirty="0">
                <a:solidFill>
                  <a:srgbClr val="000000"/>
                </a:solidFill>
                <a:latin typeface="Host Grotesk Medium" pitchFamily="34" charset="0"/>
                <a:ea typeface="Host Grotesk Medium" pitchFamily="34" charset="-122"/>
                <a:cs typeface="Host Grotesk Medium" pitchFamily="34" charset="-120"/>
              </a:rPr>
              <a:t>Smartisans</a:t>
            </a:r>
            <a:endParaRPr lang="en-US" sz="1550" dirty="0"/>
          </a:p>
        </p:txBody>
      </p:sp>
      <p:sp>
        <p:nvSpPr>
          <p:cNvPr id="10" name="Text 7"/>
          <p:cNvSpPr/>
          <p:nvPr/>
        </p:nvSpPr>
        <p:spPr>
          <a:xfrm>
            <a:off x="3152525" y="5248907"/>
            <a:ext cx="2178627" cy="156342"/>
          </a:xfrm>
          <a:prstGeom prst="rect">
            <a:avLst/>
          </a:prstGeom>
          <a:noFill/>
          <a:ln/>
        </p:spPr>
        <p:txBody>
          <a:bodyPr wrap="none" lIns="0" tIns="0" rIns="0" bIns="0" rtlCol="0" anchor="t"/>
          <a:lstStyle/>
          <a:p>
            <a:pPr marL="0" indent="0" algn="ctr">
              <a:lnSpc>
                <a:spcPts val="1200"/>
              </a:lnSpc>
              <a:buNone/>
            </a:pPr>
            <a:r>
              <a:rPr lang="en-US" sz="1200" dirty="0">
                <a:solidFill>
                  <a:srgbClr val="000000"/>
                </a:solidFill>
                <a:latin typeface="Roboto" pitchFamily="34" charset="0"/>
                <a:ea typeface="Roboto" pitchFamily="34" charset="-122"/>
                <a:cs typeface="Roboto" pitchFamily="34" charset="-120"/>
              </a:rPr>
              <a:t>Learning &amp; development</a:t>
            </a:r>
            <a:endParaRPr lang="en-US" sz="1200" dirty="0"/>
          </a:p>
        </p:txBody>
      </p:sp>
      <p:sp>
        <p:nvSpPr>
          <p:cNvPr id="11" name="Text 8"/>
          <p:cNvSpPr/>
          <p:nvPr/>
        </p:nvSpPr>
        <p:spPr>
          <a:xfrm>
            <a:off x="3499524" y="1988653"/>
            <a:ext cx="1976577" cy="247072"/>
          </a:xfrm>
          <a:prstGeom prst="rect">
            <a:avLst/>
          </a:prstGeom>
          <a:noFill/>
          <a:ln/>
        </p:spPr>
        <p:txBody>
          <a:bodyPr wrap="none" lIns="0" tIns="0" rIns="0" bIns="0" rtlCol="0" anchor="t"/>
          <a:lstStyle/>
          <a:p>
            <a:pPr marL="0" indent="0" algn="ctr">
              <a:lnSpc>
                <a:spcPts val="1900"/>
              </a:lnSpc>
              <a:buNone/>
            </a:pPr>
            <a:r>
              <a:rPr lang="en-US" sz="1550" dirty="0">
                <a:solidFill>
                  <a:srgbClr val="384653"/>
                </a:solidFill>
                <a:latin typeface="Host Grotesk Medium" pitchFamily="34" charset="0"/>
                <a:ea typeface="Host Grotesk Medium" pitchFamily="34" charset="-122"/>
                <a:cs typeface="Host Grotesk Medium" pitchFamily="34" charset="-120"/>
              </a:rPr>
              <a:t>Talenturbo</a:t>
            </a:r>
            <a:endParaRPr lang="en-US" sz="1550" dirty="0"/>
          </a:p>
        </p:txBody>
      </p:sp>
      <p:sp>
        <p:nvSpPr>
          <p:cNvPr id="12" name="Text 9"/>
          <p:cNvSpPr/>
          <p:nvPr/>
        </p:nvSpPr>
        <p:spPr>
          <a:xfrm>
            <a:off x="3398499" y="2306004"/>
            <a:ext cx="2178627" cy="156342"/>
          </a:xfrm>
          <a:prstGeom prst="rect">
            <a:avLst/>
          </a:prstGeom>
          <a:noFill/>
          <a:ln/>
        </p:spPr>
        <p:txBody>
          <a:bodyPr wrap="none" lIns="0" tIns="0" rIns="0" bIns="0" rtlCol="0" anchor="t"/>
          <a:lstStyle/>
          <a:p>
            <a:pPr marL="0" indent="0" algn="ctr">
              <a:lnSpc>
                <a:spcPts val="1200"/>
              </a:lnSpc>
              <a:buNone/>
            </a:pPr>
            <a:r>
              <a:rPr lang="en-US" sz="1200" dirty="0">
                <a:solidFill>
                  <a:srgbClr val="384653"/>
                </a:solidFill>
                <a:latin typeface="Roboto" pitchFamily="34" charset="0"/>
                <a:ea typeface="Roboto" pitchFamily="34" charset="-122"/>
                <a:cs typeface="Roboto" pitchFamily="34" charset="-120"/>
              </a:rPr>
              <a:t>Assessment and insights</a:t>
            </a:r>
            <a:endParaRPr lang="en-US" sz="1200" dirty="0"/>
          </a:p>
        </p:txBody>
      </p:sp>
      <p:sp>
        <p:nvSpPr>
          <p:cNvPr id="13" name="Text 10"/>
          <p:cNvSpPr/>
          <p:nvPr/>
        </p:nvSpPr>
        <p:spPr>
          <a:xfrm>
            <a:off x="9121787" y="5326872"/>
            <a:ext cx="1976576" cy="247072"/>
          </a:xfrm>
          <a:prstGeom prst="rect">
            <a:avLst/>
          </a:prstGeom>
          <a:noFill/>
          <a:ln/>
        </p:spPr>
        <p:txBody>
          <a:bodyPr wrap="none" lIns="0" tIns="0" rIns="0" bIns="0" rtlCol="0" anchor="t"/>
          <a:lstStyle/>
          <a:p>
            <a:pPr marL="0" indent="0" algn="ctr">
              <a:lnSpc>
                <a:spcPts val="1900"/>
              </a:lnSpc>
              <a:buNone/>
            </a:pPr>
            <a:r>
              <a:rPr lang="en-US" sz="1550" dirty="0">
                <a:solidFill>
                  <a:srgbClr val="384653"/>
                </a:solidFill>
                <a:latin typeface="Host Grotesk Medium" pitchFamily="34" charset="0"/>
                <a:ea typeface="Host Grotesk Medium" pitchFamily="34" charset="-122"/>
                <a:cs typeface="Host Grotesk Medium" pitchFamily="34" charset="-120"/>
              </a:rPr>
              <a:t>SmartCompliance</a:t>
            </a:r>
            <a:endParaRPr lang="en-US" sz="1550" dirty="0"/>
          </a:p>
        </p:txBody>
      </p:sp>
      <p:sp>
        <p:nvSpPr>
          <p:cNvPr id="14" name="Text 11"/>
          <p:cNvSpPr/>
          <p:nvPr/>
        </p:nvSpPr>
        <p:spPr>
          <a:xfrm>
            <a:off x="9020762" y="5644222"/>
            <a:ext cx="2178627" cy="156342"/>
          </a:xfrm>
          <a:prstGeom prst="rect">
            <a:avLst/>
          </a:prstGeom>
          <a:noFill/>
          <a:ln/>
        </p:spPr>
        <p:txBody>
          <a:bodyPr wrap="none" lIns="0" tIns="0" rIns="0" bIns="0" rtlCol="0" anchor="t"/>
          <a:lstStyle/>
          <a:p>
            <a:pPr marL="0" indent="0" algn="ctr">
              <a:lnSpc>
                <a:spcPts val="1200"/>
              </a:lnSpc>
              <a:buNone/>
            </a:pPr>
            <a:r>
              <a:rPr lang="en-US" sz="1200" dirty="0">
                <a:solidFill>
                  <a:srgbClr val="384653"/>
                </a:solidFill>
                <a:latin typeface="Roboto" pitchFamily="34" charset="0"/>
                <a:ea typeface="Roboto" pitchFamily="34" charset="-122"/>
                <a:cs typeface="Roboto" pitchFamily="34" charset="-120"/>
              </a:rPr>
              <a:t>Regulatory controls</a:t>
            </a:r>
            <a:endParaRPr lang="en-US" sz="1200" dirty="0"/>
          </a:p>
        </p:txBody>
      </p:sp>
      <p:sp>
        <p:nvSpPr>
          <p:cNvPr id="15" name="Text 12"/>
          <p:cNvSpPr/>
          <p:nvPr/>
        </p:nvSpPr>
        <p:spPr>
          <a:xfrm>
            <a:off x="2751534" y="6414016"/>
            <a:ext cx="9127212" cy="314087"/>
          </a:xfrm>
          <a:prstGeom prst="rect">
            <a:avLst/>
          </a:prstGeom>
          <a:noFill/>
          <a:ln/>
        </p:spPr>
        <p:txBody>
          <a:bodyPr wrap="square" lIns="0" tIns="0" rIns="0" bIns="0" rtlCol="0" anchor="t"/>
          <a:lstStyle/>
          <a:p>
            <a:pPr marL="0" indent="0" algn="l">
              <a:lnSpc>
                <a:spcPts val="1200"/>
              </a:lnSpc>
              <a:buNone/>
            </a:pPr>
            <a:r>
              <a:rPr lang="en-US" sz="1000" dirty="0">
                <a:solidFill>
                  <a:srgbClr val="384653"/>
                </a:solidFill>
                <a:latin typeface="Roboto" pitchFamily="34" charset="0"/>
                <a:ea typeface="Roboto" pitchFamily="34" charset="-122"/>
                <a:cs typeface="Roboto" pitchFamily="34" charset="-120"/>
              </a:rPr>
              <a:t>Together, these intelligent modules transform HR from an administrative function into a strategic driver of organizational success, competitive advantage, and sustainable growth.</a:t>
            </a:r>
            <a:endParaRPr lang="en-US" sz="1000" dirty="0"/>
          </a:p>
        </p:txBody>
      </p:sp>
      <p:sp>
        <p:nvSpPr>
          <p:cNvPr id="16" name="Text 13"/>
          <p:cNvSpPr/>
          <p:nvPr/>
        </p:nvSpPr>
        <p:spPr>
          <a:xfrm>
            <a:off x="2751534" y="6880860"/>
            <a:ext cx="2978110" cy="436483"/>
          </a:xfrm>
          <a:prstGeom prst="rect">
            <a:avLst/>
          </a:prstGeom>
          <a:noFill/>
          <a:ln/>
        </p:spPr>
        <p:txBody>
          <a:bodyPr wrap="none" lIns="0" tIns="0" rIns="0" bIns="0" rtlCol="0" anchor="t"/>
          <a:lstStyle/>
          <a:p>
            <a:pPr marL="0" indent="0" algn="ctr">
              <a:lnSpc>
                <a:spcPts val="3400"/>
              </a:lnSpc>
              <a:buNone/>
            </a:pPr>
            <a:r>
              <a:rPr lang="en-US" sz="3400" dirty="0">
                <a:solidFill>
                  <a:srgbClr val="384653"/>
                </a:solidFill>
                <a:latin typeface="Host Grotesk Medium" pitchFamily="34" charset="0"/>
                <a:ea typeface="Host Grotesk Medium" pitchFamily="34" charset="-122"/>
                <a:cs typeface="Host Grotesk Medium" pitchFamily="34" charset="-120"/>
              </a:rPr>
              <a:t>6</a:t>
            </a:r>
            <a:endParaRPr lang="en-US" sz="3400" dirty="0"/>
          </a:p>
        </p:txBody>
      </p:sp>
      <p:sp>
        <p:nvSpPr>
          <p:cNvPr id="17" name="Text 14"/>
          <p:cNvSpPr/>
          <p:nvPr/>
        </p:nvSpPr>
        <p:spPr>
          <a:xfrm>
            <a:off x="3413879" y="7441168"/>
            <a:ext cx="1653421" cy="206693"/>
          </a:xfrm>
          <a:prstGeom prst="rect">
            <a:avLst/>
          </a:prstGeom>
          <a:noFill/>
          <a:ln/>
        </p:spPr>
        <p:txBody>
          <a:bodyPr wrap="none" lIns="0" tIns="0" rIns="0" bIns="0" rtlCol="0" anchor="t"/>
          <a:lstStyle/>
          <a:p>
            <a:pPr marL="0" indent="0" algn="ctr">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Integrated Modules</a:t>
            </a:r>
            <a:endParaRPr lang="en-US" sz="1300" dirty="0"/>
          </a:p>
        </p:txBody>
      </p:sp>
      <p:sp>
        <p:nvSpPr>
          <p:cNvPr id="18" name="Text 15"/>
          <p:cNvSpPr/>
          <p:nvPr/>
        </p:nvSpPr>
        <p:spPr>
          <a:xfrm>
            <a:off x="2751534" y="7694057"/>
            <a:ext cx="2978110" cy="157043"/>
          </a:xfrm>
          <a:prstGeom prst="rect">
            <a:avLst/>
          </a:prstGeom>
          <a:noFill/>
          <a:ln/>
        </p:spPr>
        <p:txBody>
          <a:bodyPr wrap="none" lIns="0" tIns="0" rIns="0" bIns="0" rtlCol="0" anchor="t"/>
          <a:lstStyle/>
          <a:p>
            <a:pPr marL="0" indent="0" algn="ctr">
              <a:lnSpc>
                <a:spcPts val="1200"/>
              </a:lnSpc>
              <a:buNone/>
            </a:pPr>
            <a:r>
              <a:rPr lang="en-US" sz="1000" dirty="0">
                <a:solidFill>
                  <a:srgbClr val="384653"/>
                </a:solidFill>
                <a:latin typeface="Roboto" pitchFamily="34" charset="0"/>
                <a:ea typeface="Roboto" pitchFamily="34" charset="-122"/>
                <a:cs typeface="Roboto" pitchFamily="34" charset="-120"/>
              </a:rPr>
              <a:t>Working in harmony</a:t>
            </a:r>
            <a:endParaRPr lang="en-US" sz="1000" dirty="0"/>
          </a:p>
        </p:txBody>
      </p:sp>
      <p:sp>
        <p:nvSpPr>
          <p:cNvPr id="19" name="Text 16"/>
          <p:cNvSpPr/>
          <p:nvPr/>
        </p:nvSpPr>
        <p:spPr>
          <a:xfrm>
            <a:off x="5825966" y="6880860"/>
            <a:ext cx="2978229" cy="436483"/>
          </a:xfrm>
          <a:prstGeom prst="rect">
            <a:avLst/>
          </a:prstGeom>
          <a:noFill/>
          <a:ln/>
        </p:spPr>
        <p:txBody>
          <a:bodyPr wrap="none" lIns="0" tIns="0" rIns="0" bIns="0" rtlCol="0" anchor="t"/>
          <a:lstStyle/>
          <a:p>
            <a:pPr marL="0" indent="0" algn="ctr">
              <a:lnSpc>
                <a:spcPts val="3400"/>
              </a:lnSpc>
              <a:buNone/>
            </a:pPr>
            <a:r>
              <a:rPr lang="en-US" sz="3400" dirty="0">
                <a:solidFill>
                  <a:srgbClr val="384653"/>
                </a:solidFill>
                <a:latin typeface="Host Grotesk Medium" pitchFamily="34" charset="0"/>
                <a:ea typeface="Host Grotesk Medium" pitchFamily="34" charset="-122"/>
                <a:cs typeface="Host Grotesk Medium" pitchFamily="34" charset="-120"/>
              </a:rPr>
              <a:t>1</a:t>
            </a:r>
            <a:endParaRPr lang="en-US" sz="3400" dirty="0"/>
          </a:p>
        </p:txBody>
      </p:sp>
      <p:sp>
        <p:nvSpPr>
          <p:cNvPr id="20" name="Text 17"/>
          <p:cNvSpPr/>
          <p:nvPr/>
        </p:nvSpPr>
        <p:spPr>
          <a:xfrm>
            <a:off x="6488311" y="7441168"/>
            <a:ext cx="1653421" cy="206693"/>
          </a:xfrm>
          <a:prstGeom prst="rect">
            <a:avLst/>
          </a:prstGeom>
          <a:noFill/>
          <a:ln/>
        </p:spPr>
        <p:txBody>
          <a:bodyPr wrap="none" lIns="0" tIns="0" rIns="0" bIns="0" rtlCol="0" anchor="t"/>
          <a:lstStyle/>
          <a:p>
            <a:pPr marL="0" indent="0" algn="ctr">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Unified Platform</a:t>
            </a:r>
            <a:endParaRPr lang="en-US" sz="1300" dirty="0"/>
          </a:p>
        </p:txBody>
      </p:sp>
      <p:sp>
        <p:nvSpPr>
          <p:cNvPr id="21" name="Text 18"/>
          <p:cNvSpPr/>
          <p:nvPr/>
        </p:nvSpPr>
        <p:spPr>
          <a:xfrm>
            <a:off x="5825966" y="7694057"/>
            <a:ext cx="2978229" cy="157043"/>
          </a:xfrm>
          <a:prstGeom prst="rect">
            <a:avLst/>
          </a:prstGeom>
          <a:noFill/>
          <a:ln/>
        </p:spPr>
        <p:txBody>
          <a:bodyPr wrap="none" lIns="0" tIns="0" rIns="0" bIns="0" rtlCol="0" anchor="t"/>
          <a:lstStyle/>
          <a:p>
            <a:pPr marL="0" indent="0" algn="ctr">
              <a:lnSpc>
                <a:spcPts val="1200"/>
              </a:lnSpc>
              <a:buNone/>
            </a:pPr>
            <a:r>
              <a:rPr lang="en-US" sz="1000" dirty="0">
                <a:solidFill>
                  <a:srgbClr val="384653"/>
                </a:solidFill>
                <a:latin typeface="Roboto" pitchFamily="34" charset="0"/>
                <a:ea typeface="Roboto" pitchFamily="34" charset="-122"/>
                <a:cs typeface="Roboto" pitchFamily="34" charset="-120"/>
              </a:rPr>
              <a:t>Single source of truth</a:t>
            </a:r>
            <a:endParaRPr lang="en-US" sz="1000" dirty="0"/>
          </a:p>
        </p:txBody>
      </p:sp>
      <p:sp>
        <p:nvSpPr>
          <p:cNvPr id="22" name="Text 19"/>
          <p:cNvSpPr/>
          <p:nvPr/>
        </p:nvSpPr>
        <p:spPr>
          <a:xfrm>
            <a:off x="8900517" y="6880860"/>
            <a:ext cx="2978229" cy="436483"/>
          </a:xfrm>
          <a:prstGeom prst="rect">
            <a:avLst/>
          </a:prstGeom>
          <a:noFill/>
          <a:ln/>
        </p:spPr>
        <p:txBody>
          <a:bodyPr wrap="none" lIns="0" tIns="0" rIns="0" bIns="0" rtlCol="0" anchor="t"/>
          <a:lstStyle/>
          <a:p>
            <a:pPr marL="0" indent="0" algn="ctr">
              <a:lnSpc>
                <a:spcPts val="3400"/>
              </a:lnSpc>
              <a:buNone/>
            </a:pPr>
            <a:r>
              <a:rPr lang="en-US" sz="3400" dirty="0">
                <a:solidFill>
                  <a:srgbClr val="384653"/>
                </a:solidFill>
                <a:latin typeface="Host Grotesk Medium" pitchFamily="34" charset="0"/>
                <a:ea typeface="Host Grotesk Medium" pitchFamily="34" charset="-122"/>
                <a:cs typeface="Host Grotesk Medium" pitchFamily="34" charset="-120"/>
              </a:rPr>
              <a:t>100%</a:t>
            </a:r>
            <a:endParaRPr lang="en-US" sz="3400" dirty="0"/>
          </a:p>
        </p:txBody>
      </p:sp>
      <p:sp>
        <p:nvSpPr>
          <p:cNvPr id="23" name="Text 20"/>
          <p:cNvSpPr/>
          <p:nvPr/>
        </p:nvSpPr>
        <p:spPr>
          <a:xfrm>
            <a:off x="9562862" y="7441168"/>
            <a:ext cx="1653421" cy="206693"/>
          </a:xfrm>
          <a:prstGeom prst="rect">
            <a:avLst/>
          </a:prstGeom>
          <a:noFill/>
          <a:ln/>
        </p:spPr>
        <p:txBody>
          <a:bodyPr wrap="none" lIns="0" tIns="0" rIns="0" bIns="0" rtlCol="0" anchor="t"/>
          <a:lstStyle/>
          <a:p>
            <a:pPr marL="0" indent="0" algn="ctr">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Data Integration</a:t>
            </a:r>
            <a:endParaRPr lang="en-US" sz="1300" dirty="0"/>
          </a:p>
        </p:txBody>
      </p:sp>
      <p:sp>
        <p:nvSpPr>
          <p:cNvPr id="24" name="Text 21"/>
          <p:cNvSpPr/>
          <p:nvPr/>
        </p:nvSpPr>
        <p:spPr>
          <a:xfrm>
            <a:off x="8900517" y="7694057"/>
            <a:ext cx="2978229" cy="157043"/>
          </a:xfrm>
          <a:prstGeom prst="rect">
            <a:avLst/>
          </a:prstGeom>
          <a:noFill/>
          <a:ln/>
        </p:spPr>
        <p:txBody>
          <a:bodyPr wrap="none" lIns="0" tIns="0" rIns="0" bIns="0" rtlCol="0" anchor="t"/>
          <a:lstStyle/>
          <a:p>
            <a:pPr marL="0" indent="0" algn="ctr">
              <a:lnSpc>
                <a:spcPts val="1200"/>
              </a:lnSpc>
              <a:buNone/>
            </a:pPr>
            <a:r>
              <a:rPr lang="en-US" sz="1000" dirty="0">
                <a:solidFill>
                  <a:srgbClr val="384653"/>
                </a:solidFill>
                <a:latin typeface="Roboto" pitchFamily="34" charset="0"/>
                <a:ea typeface="Roboto" pitchFamily="34" charset="-122"/>
                <a:cs typeface="Roboto" pitchFamily="34" charset="-120"/>
              </a:rPr>
              <a:t>Seamless information flow</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552</Words>
  <Application>Microsoft Office PowerPoint</Application>
  <PresentationFormat>自定义</PresentationFormat>
  <Paragraphs>94</Paragraphs>
  <Slides>7</Slides>
  <Notes>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7</vt:i4>
      </vt:variant>
    </vt:vector>
  </HeadingPairs>
  <TitlesOfParts>
    <vt:vector size="11" baseType="lpstr">
      <vt:lpstr>Arial</vt:lpstr>
      <vt:lpstr>Host Grotesk Medium</vt:lpstr>
      <vt:lpstr>Roboto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Xin Gao</dc:creator>
  <cp:lastModifiedBy>Xin Gao</cp:lastModifiedBy>
  <cp:revision>1</cp:revision>
  <dcterms:created xsi:type="dcterms:W3CDTF">2026-02-07T04:49:26Z</dcterms:created>
  <dcterms:modified xsi:type="dcterms:W3CDTF">2026-02-07T04:51:49Z</dcterms:modified>
</cp:coreProperties>
</file>